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3"/>
  </p:notesMasterIdLst>
  <p:handoutMasterIdLst>
    <p:handoutMasterId r:id="rId14"/>
  </p:handoutMasterIdLst>
  <p:sldIdLst>
    <p:sldId id="289" r:id="rId2"/>
    <p:sldId id="626" r:id="rId3"/>
    <p:sldId id="628" r:id="rId4"/>
    <p:sldId id="632" r:id="rId5"/>
    <p:sldId id="633" r:id="rId6"/>
    <p:sldId id="634" r:id="rId7"/>
    <p:sldId id="635" r:id="rId8"/>
    <p:sldId id="636" r:id="rId9"/>
    <p:sldId id="630" r:id="rId10"/>
    <p:sldId id="631" r:id="rId11"/>
    <p:sldId id="333" r:id="rId12"/>
  </p:sldIdLst>
  <p:sldSz cx="10688638" cy="7562850"/>
  <p:notesSz cx="6797675" cy="9872663"/>
  <p:custDataLst>
    <p:tags r:id="rId15"/>
  </p:custDataLst>
  <p:defaultTextStyle>
    <a:defPPr>
      <a:defRPr lang="en-GB"/>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
          <p15:clr>
            <a:srgbClr val="A4A3A4"/>
          </p15:clr>
        </p15:guide>
        <p15:guide id="2" orient="horz" pos="339">
          <p15:clr>
            <a:srgbClr val="A4A3A4"/>
          </p15:clr>
        </p15:guide>
        <p15:guide id="3" orient="horz" pos="838">
          <p15:clr>
            <a:srgbClr val="A4A3A4"/>
          </p15:clr>
        </p15:guide>
        <p15:guide id="4" orient="horz" pos="915">
          <p15:clr>
            <a:srgbClr val="A4A3A4"/>
          </p15:clr>
        </p15:guide>
        <p15:guide id="5" orient="horz" pos="2633">
          <p15:clr>
            <a:srgbClr val="A4A3A4"/>
          </p15:clr>
        </p15:guide>
        <p15:guide id="6" orient="horz" pos="2704">
          <p15:clr>
            <a:srgbClr val="A4A3A4"/>
          </p15:clr>
        </p15:guide>
        <p15:guide id="7" orient="horz" pos="4366">
          <p15:clr>
            <a:srgbClr val="A4A3A4"/>
          </p15:clr>
        </p15:guide>
        <p15:guide id="8" orient="horz" pos="4510">
          <p15:clr>
            <a:srgbClr val="A4A3A4"/>
          </p15:clr>
        </p15:guide>
        <p15:guide id="9" orient="horz" pos="4634">
          <p15:clr>
            <a:srgbClr val="A4A3A4"/>
          </p15:clr>
        </p15:guide>
        <p15:guide id="10" pos="339">
          <p15:clr>
            <a:srgbClr val="A4A3A4"/>
          </p15:clr>
        </p15:guide>
        <p15:guide id="11" pos="6392">
          <p15:clr>
            <a:srgbClr val="A4A3A4"/>
          </p15:clr>
        </p15:guide>
        <p15:guide id="12" pos="2309">
          <p15:clr>
            <a:srgbClr val="A4A3A4"/>
          </p15:clr>
        </p15:guide>
        <p15:guide id="13" pos="2401">
          <p15:clr>
            <a:srgbClr val="A4A3A4"/>
          </p15:clr>
        </p15:guide>
        <p15:guide id="14" pos="4361">
          <p15:clr>
            <a:srgbClr val="A4A3A4"/>
          </p15:clr>
        </p15:guide>
        <p15:guide id="15" pos="4433">
          <p15:clr>
            <a:srgbClr val="A4A3A4"/>
          </p15:clr>
        </p15:guide>
        <p15:guide id="16" pos="3403">
          <p15:clr>
            <a:srgbClr val="A4A3A4"/>
          </p15:clr>
        </p15:guide>
        <p15:guide id="17" pos="33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C1F"/>
    <a:srgbClr val="0070CD"/>
    <a:srgbClr val="FB9E4C"/>
    <a:srgbClr val="74B1E4"/>
    <a:srgbClr val="00437B"/>
    <a:srgbClr val="B5DA85"/>
    <a:srgbClr val="FDC592"/>
    <a:srgbClr val="BABBBD"/>
    <a:srgbClr val="4D4F50"/>
    <a:srgbClr val="4647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F6447A-24EA-4742-A8FB-1DF080B5CEFA}">
  <a:tblStyle styleId="{CEF6447A-24EA-4742-A8FB-1DF080B5CEFA}" styleName="Nexant">
    <a:wholeTbl>
      <a:tcTxStyle b="off">
        <a:fontRef idx="major">
          <a:prstClr val="black"/>
        </a:fontRef>
        <a:schemeClr val="dk1"/>
      </a:tcTxStyle>
      <a:tcStyle>
        <a:tcBdr>
          <a:left>
            <a:ln>
              <a:noFill/>
            </a:ln>
          </a:left>
          <a:right>
            <a:ln>
              <a:noFill/>
            </a:ln>
          </a:right>
          <a:top>
            <a:ln w="12700" cmpd="sng">
              <a:solidFill>
                <a:schemeClr val="dk2"/>
              </a:solidFill>
            </a:ln>
          </a:top>
          <a:bottom>
            <a:ln w="12700" cmpd="sng">
              <a:solidFill>
                <a:schemeClr val="dk2"/>
              </a:solidFill>
            </a:ln>
          </a:bottom>
          <a:insideH>
            <a:ln w="12700" cmpd="sng">
              <a:solidFill>
                <a:schemeClr val="lt1"/>
              </a:solidFill>
            </a:ln>
          </a:insideH>
          <a:insideV>
            <a:ln>
              <a:noFill/>
            </a:ln>
          </a:insideV>
        </a:tcBdr>
        <a:fill>
          <a:solidFill>
            <a:schemeClr val="lt1">
              <a:tint val="20000"/>
            </a:schemeClr>
          </a:solidFill>
        </a:fill>
      </a:tcStyle>
    </a:wholeTbl>
    <a:band1H>
      <a:tcStyle>
        <a:tcBdr/>
        <a:fill>
          <a:solidFill>
            <a:srgbClr val="E6F1FA"/>
          </a:solidFill>
        </a:fill>
      </a:tcStyle>
    </a:band1H>
    <a:band2H>
      <a:tcStyle>
        <a:tcBdr/>
      </a:tcStyle>
    </a:band2H>
    <a:band1V>
      <a:tcStyle>
        <a:tcBdr/>
      </a:tcStyle>
    </a:band1V>
    <a:band2V>
      <a:tcStyle>
        <a:tcBdr/>
      </a:tcStyle>
    </a:band2V>
    <a:lastCol>
      <a:tcStyle>
        <a:tcBdr/>
      </a:tcStyle>
    </a:lastCol>
    <a:firstCol>
      <a:tcTxStyle b="off">
        <a:fontRef idx="major">
          <a:prstClr val="black"/>
        </a:fontRef>
        <a:schemeClr val="dk2"/>
      </a:tcTxStyle>
      <a:tcStyle>
        <a:tcBdr/>
      </a:tcStyle>
    </a:firstCol>
    <a:lastRow>
      <a:tcTxStyle b="off">
        <a:fontRef idx="major">
          <a:prstClr val="black"/>
        </a:fontRef>
        <a:schemeClr val="dk1"/>
      </a:tcTxStyle>
      <a:tcStyle>
        <a:tcBdr>
          <a:top>
            <a:ln>
              <a:noFill/>
            </a:ln>
          </a:top>
        </a:tcBdr>
        <a:fill>
          <a:noFill/>
        </a:fill>
      </a:tcStyle>
    </a:lastRow>
    <a:firstRow>
      <a:tcTxStyle b="on">
        <a:fontRef idx="major">
          <a:prstClr val="black"/>
        </a:fontRef>
        <a:schemeClr val="dk2"/>
      </a:tcTxStyle>
      <a:tcStyle>
        <a:tcBdr>
          <a:bottom>
            <a:ln w="12700" cmpd="sng">
              <a:solidFill>
                <a:schemeClr val="dk2"/>
              </a:solidFill>
            </a:ln>
          </a:bottom>
        </a:tcBdr>
        <a:fill>
          <a:solidFill>
            <a:schemeClr val="l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45" autoAdjust="0"/>
    <p:restoredTop sz="94748" autoAdjust="0"/>
  </p:normalViewPr>
  <p:slideViewPr>
    <p:cSldViewPr snapToGrid="0" showGuides="1">
      <p:cViewPr varScale="1">
        <p:scale>
          <a:sx n="64" d="100"/>
          <a:sy n="64" d="100"/>
        </p:scale>
        <p:origin x="1248" y="36"/>
      </p:cViewPr>
      <p:guideLst>
        <p:guide orient="horz" pos="231"/>
        <p:guide orient="horz" pos="339"/>
        <p:guide orient="horz" pos="838"/>
        <p:guide orient="horz" pos="915"/>
        <p:guide orient="horz" pos="2633"/>
        <p:guide orient="horz" pos="2704"/>
        <p:guide orient="horz" pos="4366"/>
        <p:guide orient="horz" pos="4510"/>
        <p:guide orient="horz" pos="4634"/>
        <p:guide pos="339"/>
        <p:guide pos="6392"/>
        <p:guide pos="2309"/>
        <p:guide pos="2401"/>
        <p:guide pos="4361"/>
        <p:guide pos="4433"/>
        <p:guide pos="3403"/>
        <p:guide pos="3321"/>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163290366502134"/>
          <c:y val="0.20292034129697106"/>
          <c:w val="0.58035769184613384"/>
          <c:h val="0.55494699768430378"/>
        </c:manualLayout>
      </c:layout>
      <c:pieChart>
        <c:varyColors val="1"/>
        <c:dLbls>
          <c:showLegendKey val="0"/>
          <c:showVal val="1"/>
          <c:showCatName val="0"/>
          <c:showSerName val="0"/>
          <c:showPercent val="0"/>
          <c:showBubbleSize val="0"/>
          <c:showLeaderLines val="0"/>
        </c:dLbls>
        <c:firstSliceAng val="0"/>
      </c:pieChart>
    </c:plotArea>
    <c:plotVisOnly val="1"/>
    <c:dispBlanksAs val="gap"/>
    <c:showDLblsOverMax val="0"/>
  </c:chart>
  <c:spPr>
    <a:ln>
      <a:noFill/>
    </a:ln>
  </c:spPr>
  <c:txPr>
    <a:bodyPr/>
    <a:lstStyle/>
    <a:p>
      <a:pPr>
        <a:defRPr sz="1400">
          <a:latin typeface="Arial Narrow" pitchFamily="34" charset="0"/>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B007ED88-A3DE-6346-B89F-42FEE829C83F}" type="datetime1">
              <a:rPr lang="en-US" smtClean="0"/>
              <a:t>6/23/2020</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8C3B1715-F5D1-1143-A571-DB0067BDEA7E}" type="slidenum">
              <a:rPr lang="en-US" smtClean="0"/>
              <a:t>‹#›</a:t>
            </a:fld>
            <a:endParaRPr lang="en-US"/>
          </a:p>
        </p:txBody>
      </p:sp>
    </p:spTree>
    <p:extLst>
      <p:ext uri="{BB962C8B-B14F-4D97-AF65-F5344CB8AC3E}">
        <p14:creationId xmlns:p14="http://schemas.microsoft.com/office/powerpoint/2010/main" val="893815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D18C8B96-99EB-F142-AF3F-550E1DF4348F}" type="datetime1">
              <a:rPr lang="en-US" smtClean="0"/>
              <a:t>6/23/2020</a:t>
            </a:fld>
            <a:endParaRPr lang="en-US"/>
          </a:p>
        </p:txBody>
      </p:sp>
      <p:sp>
        <p:nvSpPr>
          <p:cNvPr id="4" name="Slide Image Placeholder 3"/>
          <p:cNvSpPr>
            <a:spLocks noGrp="1" noRot="1" noChangeAspect="1"/>
          </p:cNvSpPr>
          <p:nvPr>
            <p:ph type="sldImg" idx="2"/>
          </p:nvPr>
        </p:nvSpPr>
        <p:spPr>
          <a:xfrm>
            <a:off x="782638" y="739775"/>
            <a:ext cx="5232400"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FAA62965-E266-D34A-8021-2656AF3E099F}" type="slidenum">
              <a:rPr lang="en-US" smtClean="0"/>
              <a:t>‹#›</a:t>
            </a:fld>
            <a:endParaRPr lang="en-US"/>
          </a:p>
        </p:txBody>
      </p:sp>
    </p:spTree>
    <p:extLst>
      <p:ext uri="{BB962C8B-B14F-4D97-AF65-F5344CB8AC3E}">
        <p14:creationId xmlns:p14="http://schemas.microsoft.com/office/powerpoint/2010/main" val="248502570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420688"/>
            <a:ext cx="5965825" cy="4222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GB" smtClean="0"/>
              <a:pPr/>
              <a:t>1</a:t>
            </a:fld>
            <a:endParaRPr lang="en-GB"/>
          </a:p>
        </p:txBody>
      </p:sp>
    </p:spTree>
    <p:extLst>
      <p:ext uri="{BB962C8B-B14F-4D97-AF65-F5344CB8AC3E}">
        <p14:creationId xmlns:p14="http://schemas.microsoft.com/office/powerpoint/2010/main" val="35482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6711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420688"/>
            <a:ext cx="5965825" cy="4222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GB" smtClean="0"/>
              <a:pPr/>
              <a:t>4</a:t>
            </a:fld>
            <a:endParaRPr lang="en-GB"/>
          </a:p>
        </p:txBody>
      </p:sp>
    </p:spTree>
    <p:extLst>
      <p:ext uri="{BB962C8B-B14F-4D97-AF65-F5344CB8AC3E}">
        <p14:creationId xmlns:p14="http://schemas.microsoft.com/office/powerpoint/2010/main" val="265979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Analysis accounts for integrated and non integrated methanol to olefins – due consequences on pricing</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14.6 million tons of methanol doesn’t enter the market, it is integrated</a:t>
            </a:r>
            <a:r>
              <a:rPr lang="en-GB" sz="1200" kern="1200" baseline="0" dirty="0" smtClean="0">
                <a:solidFill>
                  <a:schemeClr val="tx1"/>
                </a:solidFill>
                <a:effectLst/>
                <a:latin typeface="+mn-lt"/>
                <a:ea typeface="+mn-ea"/>
                <a:cs typeface="+mn-cs"/>
              </a:rPr>
              <a:t> straight into olefins production</a:t>
            </a: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Demand into olefins production, the fastest growing of the emerging markets, is now the largest single outlet for methanol, an end-use that has only been in commercial operation since 2010.</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92665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9410AA-688B-44C4-8C22-A402AE4E136B}" type="slidenum">
              <a:rPr lang="en-GB" smtClean="0"/>
              <a:t>9</a:t>
            </a:fld>
            <a:endParaRPr lang="en-GB" dirty="0"/>
          </a:p>
        </p:txBody>
      </p:sp>
    </p:spTree>
    <p:extLst>
      <p:ext uri="{BB962C8B-B14F-4D97-AF65-F5344CB8AC3E}">
        <p14:creationId xmlns:p14="http://schemas.microsoft.com/office/powerpoint/2010/main" val="193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4190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 ">
    <p:spTree>
      <p:nvGrpSpPr>
        <p:cNvPr id="1" name=""/>
        <p:cNvGrpSpPr/>
        <p:nvPr/>
      </p:nvGrpSpPr>
      <p:grpSpPr>
        <a:xfrm>
          <a:off x="0" y="0"/>
          <a:ext cx="0" cy="0"/>
          <a:chOff x="0" y="0"/>
          <a:chExt cx="0" cy="0"/>
        </a:xfrm>
      </p:grpSpPr>
      <p:sp>
        <p:nvSpPr>
          <p:cNvPr id="9" name="Rectangle 8"/>
          <p:cNvSpPr/>
          <p:nvPr userDrawn="1"/>
        </p:nvSpPr>
        <p:spPr bwMode="gray">
          <a:xfrm>
            <a:off x="-1" y="2195432"/>
            <a:ext cx="10691813" cy="27645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dirty="0" smtClean="0">
              <a:latin typeface="Arial" pitchFamily="34" charset="0"/>
              <a:cs typeface="Arial" pitchFamily="34" charset="0"/>
            </a:endParaRPr>
          </a:p>
        </p:txBody>
      </p:sp>
      <p:sp>
        <p:nvSpPr>
          <p:cNvPr id="2" name="Title 1"/>
          <p:cNvSpPr>
            <a:spLocks noGrp="1"/>
          </p:cNvSpPr>
          <p:nvPr>
            <p:ph type="ctrTitle" hasCustomPrompt="1"/>
          </p:nvPr>
        </p:nvSpPr>
        <p:spPr>
          <a:xfrm>
            <a:off x="741059" y="2539959"/>
            <a:ext cx="9221088" cy="1432215"/>
          </a:xfrm>
        </p:spPr>
        <p:txBody>
          <a:bodyPr anchor="ctr"/>
          <a:lstStyle>
            <a:lvl1pPr>
              <a:lnSpc>
                <a:spcPct val="110000"/>
              </a:lnSpc>
              <a:defRPr sz="3600" b="0">
                <a:solidFill>
                  <a:schemeClr val="bg1"/>
                </a:solidFill>
                <a:latin typeface="+mj-lt"/>
                <a:cs typeface="Arial"/>
              </a:defRPr>
            </a:lvl1pPr>
          </a:lstStyle>
          <a:p>
            <a:r>
              <a:rPr lang="en-US" dirty="0" smtClean="0"/>
              <a:t>&lt;Insert headline&gt;</a:t>
            </a:r>
            <a:endParaRPr lang="en-US" dirty="0"/>
          </a:p>
        </p:txBody>
      </p:sp>
      <p:sp>
        <p:nvSpPr>
          <p:cNvPr id="3" name="Subtitle 2"/>
          <p:cNvSpPr>
            <a:spLocks noGrp="1"/>
          </p:cNvSpPr>
          <p:nvPr>
            <p:ph type="subTitle" idx="1" hasCustomPrompt="1"/>
          </p:nvPr>
        </p:nvSpPr>
        <p:spPr>
          <a:xfrm>
            <a:off x="741059" y="3972174"/>
            <a:ext cx="9221088" cy="785770"/>
          </a:xfrm>
        </p:spPr>
        <p:txBody>
          <a:bodyPr>
            <a:normAutofit/>
          </a:bodyPr>
          <a:lstStyle>
            <a:lvl1pPr marL="0" indent="0" algn="l">
              <a:buNone/>
              <a:defRPr sz="2400" b="0">
                <a:solidFill>
                  <a:srgbClr val="FFFFFF"/>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dirty="0" smtClean="0"/>
              <a:t>&lt;Insert subtitle&gt;</a:t>
            </a:r>
            <a:endParaRPr lang="en-US" dirty="0"/>
          </a:p>
        </p:txBody>
      </p:sp>
      <p:pic>
        <p:nvPicPr>
          <p:cNvPr id="7" name="Picture 6" descr="Nexant_Tagline_Logo_PNG_color.png"/>
          <p:cNvPicPr>
            <a:picLocks noChangeAspect="1"/>
          </p:cNvPicPr>
          <p:nvPr userDrawn="1"/>
        </p:nvPicPr>
        <p:blipFill rotWithShape="1">
          <a:blip r:embed="rId2">
            <a:extLst>
              <a:ext uri="{28A0092B-C50C-407E-A947-70E740481C1C}">
                <a14:useLocalDpi xmlns:a14="http://schemas.microsoft.com/office/drawing/2010/main" val="0"/>
              </a:ext>
            </a:extLst>
          </a:blip>
          <a:srcRect b="30785"/>
          <a:stretch/>
        </p:blipFill>
        <p:spPr>
          <a:xfrm>
            <a:off x="413127" y="428386"/>
            <a:ext cx="2943300" cy="814877"/>
          </a:xfrm>
          <a:prstGeom prst="rect">
            <a:avLst/>
          </a:prstGeom>
        </p:spPr>
      </p:pic>
      <p:sp>
        <p:nvSpPr>
          <p:cNvPr id="8" name="Text Placeholder 6"/>
          <p:cNvSpPr>
            <a:spLocks noGrp="1"/>
          </p:cNvSpPr>
          <p:nvPr>
            <p:ph type="body" sz="quarter" idx="17" hasCustomPrompt="1"/>
          </p:nvPr>
        </p:nvSpPr>
        <p:spPr>
          <a:xfrm>
            <a:off x="3467677" y="400449"/>
            <a:ext cx="6679623" cy="1049967"/>
          </a:xfrm>
          <a:prstGeom prst="rect">
            <a:avLst/>
          </a:prstGeom>
        </p:spPr>
        <p:txBody>
          <a:bodyPr anchor="ctr">
            <a:normAutofit/>
          </a:bodyPr>
          <a:lstStyle>
            <a:lvl1pPr>
              <a:defRPr sz="2000" b="0" baseline="0">
                <a:solidFill>
                  <a:srgbClr val="7BC224"/>
                </a:solidFill>
              </a:defRPr>
            </a:lvl1pPr>
          </a:lstStyle>
          <a:p>
            <a:pPr lvl="0"/>
            <a:r>
              <a:rPr lang="en-US" dirty="0" smtClean="0"/>
              <a:t>&lt;Insert name of product if relevant&gt;</a:t>
            </a:r>
            <a:endParaRPr lang="en-US" dirty="0"/>
          </a:p>
        </p:txBody>
      </p:sp>
      <p:sp>
        <p:nvSpPr>
          <p:cNvPr id="10" name="TextBox 9"/>
          <p:cNvSpPr txBox="1"/>
          <p:nvPr userDrawn="1"/>
        </p:nvSpPr>
        <p:spPr>
          <a:xfrm>
            <a:off x="11027374" y="2915582"/>
            <a:ext cx="184666" cy="415498"/>
          </a:xfrm>
          <a:prstGeom prst="rect">
            <a:avLst/>
          </a:prstGeom>
          <a:noFill/>
        </p:spPr>
        <p:txBody>
          <a:bodyPr wrap="none" rtlCol="0">
            <a:spAutoFit/>
          </a:bodyPr>
          <a:lstStyle/>
          <a:p>
            <a:endParaRPr lang="en-US" dirty="0"/>
          </a:p>
        </p:txBody>
      </p:sp>
      <p:sp>
        <p:nvSpPr>
          <p:cNvPr id="13" name="Text Placeholder 69"/>
          <p:cNvSpPr>
            <a:spLocks noGrp="1"/>
          </p:cNvSpPr>
          <p:nvPr>
            <p:ph type="body" sz="quarter" idx="13" hasCustomPrompt="1"/>
          </p:nvPr>
        </p:nvSpPr>
        <p:spPr bwMode="gray">
          <a:xfrm>
            <a:off x="5996214" y="6911995"/>
            <a:ext cx="4160611" cy="326906"/>
          </a:xfrm>
          <a:prstGeom prst="rect">
            <a:avLst/>
          </a:prstGeom>
        </p:spPr>
        <p:txBody>
          <a:bodyPr wrap="square" anchor="b">
            <a:spAutoFit/>
          </a:bodyPr>
          <a:lstStyle>
            <a:lvl1pPr algn="r">
              <a:defRPr sz="1200" b="0">
                <a:solidFill>
                  <a:schemeClr val="bg2">
                    <a:lumMod val="75000"/>
                  </a:schemeClr>
                </a:solidFill>
                <a:latin typeface="Arial" pitchFamily="34" charset="0"/>
                <a:cs typeface="Arial" pitchFamily="34" charset="0"/>
              </a:defRPr>
            </a:lvl1pPr>
          </a:lstStyle>
          <a:p>
            <a:pPr lvl="0"/>
            <a:r>
              <a:rPr lang="en-US" dirty="0" smtClean="0"/>
              <a:t>&lt;Insert confidentiality statement where necessary&gt;</a:t>
            </a:r>
            <a:endParaRPr lang="en-GB" dirty="0"/>
          </a:p>
        </p:txBody>
      </p:sp>
      <p:sp>
        <p:nvSpPr>
          <p:cNvPr id="18" name="Text Placeholder 5"/>
          <p:cNvSpPr>
            <a:spLocks noGrp="1"/>
          </p:cNvSpPr>
          <p:nvPr>
            <p:ph type="body" sz="quarter" idx="15" hasCustomPrompt="1"/>
          </p:nvPr>
        </p:nvSpPr>
        <p:spPr bwMode="gray">
          <a:xfrm>
            <a:off x="741059" y="5487159"/>
            <a:ext cx="6770962" cy="307777"/>
          </a:xfrm>
          <a:prstGeom prst="rect">
            <a:avLst/>
          </a:prstGeom>
        </p:spPr>
        <p:txBody>
          <a:bodyPr vert="horz" wrap="square" lIns="0" tIns="0" rIns="0" bIns="0" rtlCol="0" anchor="t">
            <a:spAutoFit/>
          </a:bodyPr>
          <a:lstStyle>
            <a:lvl1pPr>
              <a:lnSpc>
                <a:spcPct val="100000"/>
              </a:lnSpc>
              <a:defRPr lang="en-US" sz="2000" b="0" baseline="0" smtClean="0">
                <a:solidFill>
                  <a:schemeClr val="accent5"/>
                </a:solidFill>
                <a:latin typeface="Arial" pitchFamily="34" charset="0"/>
              </a:defRPr>
            </a:lvl1pPr>
            <a:lvl2pPr>
              <a:defRPr lang="en-US" smtClean="0"/>
            </a:lvl2pPr>
            <a:lvl3pPr>
              <a:defRPr lang="en-US" smtClean="0"/>
            </a:lvl3pPr>
            <a:lvl4pPr>
              <a:defRPr lang="en-US" smtClean="0"/>
            </a:lvl4pPr>
            <a:lvl5pPr>
              <a:defRPr lang="en-GB"/>
            </a:lvl5pPr>
          </a:lstStyle>
          <a:p>
            <a:pPr lvl="0"/>
            <a:r>
              <a:rPr lang="en-US" dirty="0" smtClean="0"/>
              <a:t>&lt;Insert Author or Prepared by &gt;</a:t>
            </a:r>
          </a:p>
        </p:txBody>
      </p:sp>
      <p:sp>
        <p:nvSpPr>
          <p:cNvPr id="4" name="Rectangle 3"/>
          <p:cNvSpPr/>
          <p:nvPr userDrawn="1"/>
        </p:nvSpPr>
        <p:spPr>
          <a:xfrm>
            <a:off x="160984" y="7056424"/>
            <a:ext cx="1511456" cy="182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ate Placeholder 1"/>
          <p:cNvSpPr>
            <a:spLocks noGrp="1"/>
          </p:cNvSpPr>
          <p:nvPr>
            <p:ph type="dt" sz="half" idx="2"/>
          </p:nvPr>
        </p:nvSpPr>
        <p:spPr bwMode="gray">
          <a:xfrm>
            <a:off x="741059" y="6243427"/>
            <a:ext cx="3251384" cy="210886"/>
          </a:xfrm>
          <a:prstGeom prst="rect">
            <a:avLst/>
          </a:prstGeom>
        </p:spPr>
        <p:txBody>
          <a:bodyPr/>
          <a:lstStyle>
            <a:lvl1pPr algn="l">
              <a:defRPr sz="2000" b="1">
                <a:solidFill>
                  <a:schemeClr val="tx2"/>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119510476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9"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0"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843230953"/>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ddres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032748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4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ctangle 13"/>
          <p:cNvSpPr/>
          <p:nvPr userDrawn="1"/>
        </p:nvSpPr>
        <p:spPr>
          <a:xfrm>
            <a:off x="527051" y="1275347"/>
            <a:ext cx="3041586" cy="5823588"/>
          </a:xfrm>
          <a:prstGeom prst="rect">
            <a:avLst/>
          </a:prstGeom>
          <a:solidFill>
            <a:srgbClr val="0070CD"/>
          </a:solidFill>
        </p:spPr>
        <p:txBody>
          <a:bodyPr vert="horz" lIns="182880" tIns="52144" rIns="182880" bIns="52144" rtlCol="0">
            <a:normAutofit/>
          </a:bodyPr>
          <a:lstStyle/>
          <a:p>
            <a:pPr lvl="0" indent="0">
              <a:lnSpc>
                <a:spcPct val="120000"/>
              </a:lnSpc>
              <a:spcBef>
                <a:spcPts val="0"/>
              </a:spcBef>
              <a:buFontTx/>
              <a:buNone/>
            </a:pPr>
            <a:endParaRPr lang="ru-RU" sz="1800" b="0" dirty="0" err="1" smtClean="0">
              <a:solidFill>
                <a:srgbClr val="FFFFFF"/>
              </a:solidFill>
              <a:latin typeface="Arial"/>
              <a:cs typeface="Arial"/>
            </a:endParaRPr>
          </a:p>
        </p:txBody>
      </p:sp>
      <p:sp>
        <p:nvSpPr>
          <p:cNvPr id="15" name="Content Placeholder 8"/>
          <p:cNvSpPr>
            <a:spLocks noGrp="1"/>
          </p:cNvSpPr>
          <p:nvPr>
            <p:ph sz="quarter" idx="13" hasCustomPrompt="1"/>
          </p:nvPr>
        </p:nvSpPr>
        <p:spPr bwMode="gray">
          <a:xfrm>
            <a:off x="737436" y="2081063"/>
            <a:ext cx="2638386" cy="4929337"/>
          </a:xfrm>
          <a:prstGeom prst="rect">
            <a:avLst/>
          </a:prstGeom>
        </p:spPr>
        <p:txBody>
          <a:bodyPr anchor="b" anchorCtr="0"/>
          <a:lstStyle>
            <a:lvl1pPr marL="0" indent="0">
              <a:buFont typeface="Arial" pitchFamily="34" charset="0"/>
              <a:buNone/>
              <a:defRPr sz="1100" b="0">
                <a:solidFill>
                  <a:schemeClr val="bg1"/>
                </a:solidFill>
                <a:latin typeface="Arial" pitchFamily="34" charset="0"/>
                <a:cs typeface="Arial" pitchFamily="34" charset="0"/>
              </a:defRPr>
            </a:lvl1pPr>
            <a:lvl2pPr marL="0" indent="0">
              <a:buFont typeface="Arial" pitchFamily="34" charset="0"/>
              <a:buNone/>
              <a:defRPr b="0">
                <a:solidFill>
                  <a:schemeClr val="bg1"/>
                </a:solidFill>
              </a:defRPr>
            </a:lvl2pPr>
            <a:lvl3pPr marL="0" indent="0">
              <a:buNone/>
              <a:defRPr b="0">
                <a:solidFill>
                  <a:schemeClr val="bg1"/>
                </a:solidFill>
              </a:defRPr>
            </a:lvl3pPr>
            <a:lvl4pPr marL="180000" indent="0">
              <a:buNone/>
              <a:defRPr b="0">
                <a:solidFill>
                  <a:schemeClr val="bg1"/>
                </a:solidFill>
              </a:defRPr>
            </a:lvl4pPr>
            <a:lvl5pPr marL="360000" indent="0">
              <a:buNone/>
              <a:defRPr b="0">
                <a:solidFill>
                  <a:schemeClr val="bg1"/>
                </a:solidFill>
              </a:defRPr>
            </a:lvl5pPr>
          </a:lstStyle>
          <a:p>
            <a:pPr lvl="0"/>
            <a:r>
              <a:rPr lang="en-GB" noProof="0" dirty="0" smtClean="0"/>
              <a:t>Insert Company Address</a:t>
            </a:r>
          </a:p>
        </p:txBody>
      </p:sp>
      <p:sp>
        <p:nvSpPr>
          <p:cNvPr id="16" name="Content Placeholder 15"/>
          <p:cNvSpPr>
            <a:spLocks noGrp="1"/>
          </p:cNvSpPr>
          <p:nvPr>
            <p:ph sz="quarter" idx="14" hasCustomPrompt="1"/>
          </p:nvPr>
        </p:nvSpPr>
        <p:spPr bwMode="gray">
          <a:xfrm>
            <a:off x="3900222" y="6770524"/>
            <a:ext cx="4802620" cy="228417"/>
          </a:xfrm>
          <a:prstGeom prst="rect">
            <a:avLst/>
          </a:prstGeom>
        </p:spPr>
        <p:txBody>
          <a:bodyPr wrap="square" anchor="b" anchorCtr="0">
            <a:spAutoFit/>
          </a:bodyPr>
          <a:lstStyle>
            <a:lvl1pPr>
              <a:lnSpc>
                <a:spcPct val="100000"/>
              </a:lnSpc>
              <a:spcBef>
                <a:spcPts val="0"/>
              </a:spcBef>
              <a:defRPr sz="800" b="0">
                <a:solidFill>
                  <a:srgbClr val="0070CD"/>
                </a:solidFill>
                <a:latin typeface="Arial" pitchFamily="34" charset="0"/>
                <a:cs typeface="Arial" pitchFamily="34" charset="0"/>
              </a:defRPr>
            </a:lvl1pPr>
          </a:lstStyle>
          <a:p>
            <a:pPr lvl="0"/>
            <a:r>
              <a:rPr lang="en-GB" noProof="0" dirty="0" smtClean="0"/>
              <a:t>Insert Disclaimer Text</a:t>
            </a:r>
          </a:p>
        </p:txBody>
      </p:sp>
      <p:sp>
        <p:nvSpPr>
          <p:cNvPr id="17" name="Text Placeholder 69"/>
          <p:cNvSpPr>
            <a:spLocks noGrp="1"/>
          </p:cNvSpPr>
          <p:nvPr>
            <p:ph type="body" sz="quarter" idx="15" hasCustomPrompt="1"/>
          </p:nvPr>
        </p:nvSpPr>
        <p:spPr bwMode="gray">
          <a:xfrm>
            <a:off x="3900222" y="855221"/>
            <a:ext cx="6233778" cy="275436"/>
          </a:xfrm>
          <a:prstGeom prst="rect">
            <a:avLst/>
          </a:prstGeom>
        </p:spPr>
        <p:txBody>
          <a:bodyPr wrap="square">
            <a:spAutoFit/>
          </a:bodyPr>
          <a:lstStyle>
            <a:lvl1pPr>
              <a:defRPr sz="1200" b="0">
                <a:solidFill>
                  <a:schemeClr val="bg2">
                    <a:lumMod val="75000"/>
                  </a:schemeClr>
                </a:solidFill>
                <a:latin typeface="Arial" pitchFamily="34" charset="0"/>
                <a:cs typeface="Arial" pitchFamily="34" charset="0"/>
              </a:defRPr>
            </a:lvl1pPr>
          </a:lstStyle>
          <a:p>
            <a:pPr lvl="0"/>
            <a:r>
              <a:rPr lang="en-US" dirty="0" smtClean="0"/>
              <a:t>&lt;Insert confidentiality statement&gt;</a:t>
            </a:r>
            <a:endParaRPr lang="en-GB" dirty="0"/>
          </a:p>
        </p:txBody>
      </p:sp>
      <p:sp>
        <p:nvSpPr>
          <p:cNvPr id="10" name="Content Placeholder 2"/>
          <p:cNvSpPr>
            <a:spLocks noGrp="1"/>
          </p:cNvSpPr>
          <p:nvPr>
            <p:ph idx="1"/>
          </p:nvPr>
        </p:nvSpPr>
        <p:spPr>
          <a:xfrm>
            <a:off x="8791074" y="1877673"/>
            <a:ext cx="1342925" cy="5121268"/>
          </a:xfrm>
        </p:spPr>
        <p:txBody>
          <a:bodyPr anchor="b">
            <a:normAutofit/>
          </a:bodyPr>
          <a:lstStyle>
            <a:lvl1pPr algn="r">
              <a:defRPr sz="1100" b="0">
                <a:solidFill>
                  <a:srgbClr val="0070CD"/>
                </a:solidFill>
              </a:defRPr>
            </a:lvl1pPr>
            <a:lvl2pPr algn="r">
              <a:defRPr sz="1100" b="0"/>
            </a:lvl2pPr>
            <a:lvl3pPr algn="r">
              <a:defRPr sz="1100" b="0"/>
            </a:lvl3pPr>
            <a:lvl4pPr algn="r">
              <a:defRPr sz="1100" b="0"/>
            </a:lvl4pPr>
            <a:lvl5pPr algn="r">
              <a:defRPr sz="11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1" name="Picture 10" descr="Nexant_Tagline_Logo_PNG_color.png"/>
          <p:cNvPicPr>
            <a:picLocks noChangeAspect="1"/>
          </p:cNvPicPr>
          <p:nvPr userDrawn="1"/>
        </p:nvPicPr>
        <p:blipFill rotWithShape="1">
          <a:blip r:embed="rId6">
            <a:extLst>
              <a:ext uri="{28A0092B-C50C-407E-A947-70E740481C1C}">
                <a14:useLocalDpi xmlns:a14="http://schemas.microsoft.com/office/drawing/2010/main" val="0"/>
              </a:ext>
            </a:extLst>
          </a:blip>
          <a:srcRect b="33952"/>
          <a:stretch/>
        </p:blipFill>
        <p:spPr>
          <a:xfrm>
            <a:off x="386086" y="351265"/>
            <a:ext cx="3195333" cy="843622"/>
          </a:xfrm>
          <a:prstGeom prst="rect">
            <a:avLst/>
          </a:prstGeom>
        </p:spPr>
      </p:pic>
    </p:spTree>
    <p:extLst>
      <p:ext uri="{BB962C8B-B14F-4D97-AF65-F5344CB8AC3E}">
        <p14:creationId xmlns:p14="http://schemas.microsoft.com/office/powerpoint/2010/main" val="93136721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bwMode="gray">
          <a:xfrm>
            <a:off x="558204" y="2024487"/>
            <a:ext cx="4714600" cy="477757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text. Format bullets with ‘Increase/Decrease List Level’ on the home ribbon.</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a:t>
            </a:r>
          </a:p>
          <a:p>
            <a:pPr lvl="6"/>
            <a:r>
              <a:rPr lang="en-GB" noProof="0" dirty="0" smtClean="0"/>
              <a:t>Seven</a:t>
            </a:r>
          </a:p>
          <a:p>
            <a:pPr lvl="7"/>
            <a:r>
              <a:rPr lang="en-GB" noProof="0" dirty="0" smtClean="0"/>
              <a:t>Eight</a:t>
            </a:r>
          </a:p>
          <a:p>
            <a:pPr lvl="8"/>
            <a:r>
              <a:rPr lang="en-GB" noProof="0" dirty="0" smtClean="0"/>
              <a:t>Nine</a:t>
            </a:r>
            <a:endParaRPr lang="en-GB" noProof="0" dirty="0"/>
          </a:p>
        </p:txBody>
      </p:sp>
      <p:sp>
        <p:nvSpPr>
          <p:cNvPr id="11" name="Content Placeholder 9"/>
          <p:cNvSpPr>
            <a:spLocks noGrp="1"/>
          </p:cNvSpPr>
          <p:nvPr>
            <p:ph sz="quarter" idx="14" hasCustomPrompt="1"/>
          </p:nvPr>
        </p:nvSpPr>
        <p:spPr bwMode="gray">
          <a:xfrm>
            <a:off x="5415834" y="2024487"/>
            <a:ext cx="4714600" cy="477757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text. Format bullets with ‘Increase/Decrease List Level’ on the home ribbon.</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a:t>
            </a:r>
          </a:p>
          <a:p>
            <a:pPr lvl="6"/>
            <a:r>
              <a:rPr lang="en-GB" noProof="0" dirty="0" smtClean="0"/>
              <a:t>Seven</a:t>
            </a:r>
          </a:p>
          <a:p>
            <a:pPr lvl="7"/>
            <a:r>
              <a:rPr lang="en-GB" noProof="0" dirty="0" smtClean="0"/>
              <a:t>Eight</a:t>
            </a:r>
          </a:p>
          <a:p>
            <a:pPr lvl="8"/>
            <a:r>
              <a:rPr lang="en-GB" noProof="0" dirty="0" smtClean="0"/>
              <a:t>Nine</a:t>
            </a:r>
            <a:endParaRPr lang="en-GB" noProof="0"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7" name="Slide Number Placeholder 6"/>
          <p:cNvSpPr>
            <a:spLocks noGrp="1"/>
          </p:cNvSpPr>
          <p:nvPr>
            <p:ph type="sldNum" sz="quarter" idx="17"/>
          </p:nvPr>
        </p:nvSpPr>
        <p:spPr/>
        <p:txBody>
          <a:bodyPr/>
          <a:lstStyle/>
          <a:p>
            <a:fld id="{9BD6FA6A-A86D-4D06-AFF9-1E656D8048A1}" type="slidenum">
              <a:rPr lang="en-GB" smtClean="0"/>
              <a:pPr/>
              <a:t>‹#›</a:t>
            </a:fld>
            <a:endParaRPr lang="en-GB" dirty="0"/>
          </a:p>
        </p:txBody>
      </p:sp>
      <p:sp>
        <p:nvSpPr>
          <p:cNvPr id="8" name="Content Placeholder 8"/>
          <p:cNvSpPr>
            <a:spLocks noGrp="1"/>
          </p:cNvSpPr>
          <p:nvPr>
            <p:ph sz="quarter" idx="18" hasCustomPrompt="1"/>
          </p:nvPr>
        </p:nvSpPr>
        <p:spPr bwMode="gray">
          <a:xfrm>
            <a:off x="558204" y="1554490"/>
            <a:ext cx="4725014" cy="291476"/>
          </a:xfrm>
        </p:spPr>
        <p:txBody>
          <a:bodyPr/>
          <a:lstStyle>
            <a:lvl1pPr>
              <a:defRPr baseline="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title</a:t>
            </a:r>
            <a:endParaRPr lang="en-GB" noProof="0" dirty="0"/>
          </a:p>
        </p:txBody>
      </p:sp>
      <p:sp>
        <p:nvSpPr>
          <p:cNvPr id="9" name="Content Placeholder 8"/>
          <p:cNvSpPr>
            <a:spLocks noGrp="1"/>
          </p:cNvSpPr>
          <p:nvPr>
            <p:ph sz="quarter" idx="19" hasCustomPrompt="1"/>
          </p:nvPr>
        </p:nvSpPr>
        <p:spPr bwMode="gray">
          <a:xfrm>
            <a:off x="5419272" y="1554490"/>
            <a:ext cx="4725014" cy="291476"/>
          </a:xfrm>
        </p:spPr>
        <p:txBody>
          <a:bodyPr/>
          <a:lstStyle>
            <a:lvl1pPr>
              <a:defRPr baseline="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title</a:t>
            </a:r>
            <a:endParaRPr lang="en-GB" noProof="0" dirty="0"/>
          </a:p>
        </p:txBody>
      </p:sp>
      <p:sp>
        <p:nvSpPr>
          <p:cNvPr id="12" name="Date Placeholder 1"/>
          <p:cNvSpPr>
            <a:spLocks noGrp="1"/>
          </p:cNvSpPr>
          <p:nvPr>
            <p:ph type="dt" sz="half" idx="10"/>
          </p:nvPr>
        </p:nvSpPr>
        <p:spPr bwMode="gray">
          <a:xfrm>
            <a:off x="6457605" y="7134386"/>
            <a:ext cx="3250418" cy="210930"/>
          </a:xfrm>
        </p:spPr>
        <p:txBody>
          <a:bodyPr/>
          <a:lstStyle>
            <a:lvl1pPr>
              <a:defRPr>
                <a:latin typeface="Arial" pitchFamily="34" charset="0"/>
                <a:cs typeface="Arial" pitchFamily="34" charset="0"/>
              </a:defRPr>
            </a:lvl1pPr>
          </a:lstStyle>
          <a:p>
            <a:endParaRPr lang="en-GB" dirty="0"/>
          </a:p>
        </p:txBody>
      </p:sp>
      <p:sp>
        <p:nvSpPr>
          <p:cNvPr id="13" name="Footer Placeholder 3"/>
          <p:cNvSpPr>
            <a:spLocks noGrp="1"/>
          </p:cNvSpPr>
          <p:nvPr>
            <p:ph type="ftr" sz="quarter" idx="11"/>
          </p:nvPr>
        </p:nvSpPr>
        <p:spPr bwMode="gray">
          <a:xfrm>
            <a:off x="558204" y="7134386"/>
            <a:ext cx="6334118" cy="198042"/>
          </a:xfrm>
        </p:spPr>
        <p:txBody>
          <a:bodyPr/>
          <a:lstStyle>
            <a:lvl1pPr>
              <a:defRPr>
                <a:latin typeface="Arial" pitchFamily="34" charset="0"/>
                <a:cs typeface="Arial" pitchFamily="34" charset="0"/>
              </a:defRPr>
            </a:lvl1pPr>
          </a:lstStyle>
          <a:p>
            <a:r>
              <a:rPr lang="en-GB" smtClean="0"/>
              <a:t>Market Analytics: Olefins - 2020</a:t>
            </a:r>
            <a:endParaRPr lang="en-GB" dirty="0" smtClean="0"/>
          </a:p>
        </p:txBody>
      </p:sp>
    </p:spTree>
    <p:extLst>
      <p:ext uri="{BB962C8B-B14F-4D97-AF65-F5344CB8AC3E}">
        <p14:creationId xmlns:p14="http://schemas.microsoft.com/office/powerpoint/2010/main" val="479557137"/>
      </p:ext>
    </p:extLst>
  </p:cSld>
  <p:clrMapOvr>
    <a:masterClrMapping/>
  </p:clrMapOvr>
  <p:transition spd="slow">
    <p:zo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10" name="Content Placeholder 9"/>
          <p:cNvSpPr>
            <a:spLocks noGrp="1"/>
          </p:cNvSpPr>
          <p:nvPr>
            <p:ph sz="quarter" idx="13" hasCustomPrompt="1"/>
          </p:nvPr>
        </p:nvSpPr>
        <p:spPr bwMode="gray">
          <a:xfrm>
            <a:off x="558204" y="2024487"/>
            <a:ext cx="3095081" cy="477757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text. Format bullets with ‘Increase/Decrease List Level’ on the home ribbon.</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a:t>
            </a:r>
          </a:p>
          <a:p>
            <a:pPr lvl="6"/>
            <a:r>
              <a:rPr lang="en-GB" noProof="0" dirty="0" smtClean="0"/>
              <a:t>Seven</a:t>
            </a:r>
          </a:p>
          <a:p>
            <a:pPr lvl="7"/>
            <a:r>
              <a:rPr lang="en-GB" noProof="0" dirty="0" smtClean="0"/>
              <a:t>Eight</a:t>
            </a:r>
          </a:p>
          <a:p>
            <a:pPr lvl="8"/>
            <a:r>
              <a:rPr lang="en-GB" noProof="0" dirty="0" smtClean="0"/>
              <a:t>Nine</a:t>
            </a:r>
            <a:endParaRPr lang="en-GB" noProof="0" dirty="0"/>
          </a:p>
        </p:txBody>
      </p:sp>
      <p:sp>
        <p:nvSpPr>
          <p:cNvPr id="11" name="Content Placeholder 9"/>
          <p:cNvSpPr>
            <a:spLocks noGrp="1"/>
          </p:cNvSpPr>
          <p:nvPr>
            <p:ph sz="quarter" idx="14" hasCustomPrompt="1"/>
          </p:nvPr>
        </p:nvSpPr>
        <p:spPr bwMode="gray">
          <a:xfrm>
            <a:off x="7035353" y="2024487"/>
            <a:ext cx="3095081" cy="477757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text. Format bullets with ‘Increase/Decrease List Level’ on the home ribbon.</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a:t>
            </a:r>
          </a:p>
          <a:p>
            <a:pPr lvl="6"/>
            <a:r>
              <a:rPr lang="en-GB" noProof="0" dirty="0" smtClean="0"/>
              <a:t>Seven</a:t>
            </a:r>
          </a:p>
          <a:p>
            <a:pPr lvl="7"/>
            <a:r>
              <a:rPr lang="en-GB" noProof="0" dirty="0" smtClean="0"/>
              <a:t>Eight</a:t>
            </a:r>
          </a:p>
          <a:p>
            <a:pPr lvl="8"/>
            <a:r>
              <a:rPr lang="en-GB" noProof="0" dirty="0" smtClean="0"/>
              <a:t>Nine</a:t>
            </a:r>
            <a:endParaRPr lang="en-GB" noProof="0" dirty="0"/>
          </a:p>
        </p:txBody>
      </p:sp>
      <p:sp>
        <p:nvSpPr>
          <p:cNvPr id="17" name="Content Placeholder 9"/>
          <p:cNvSpPr>
            <a:spLocks noGrp="1"/>
          </p:cNvSpPr>
          <p:nvPr>
            <p:ph sz="quarter" idx="15" hasCustomPrompt="1"/>
          </p:nvPr>
        </p:nvSpPr>
        <p:spPr bwMode="gray">
          <a:xfrm>
            <a:off x="3796778" y="2024487"/>
            <a:ext cx="3095081" cy="477757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text. Format bullets with ‘Increase/Decrease List Level’ on the home ribbon.</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a:t>
            </a:r>
          </a:p>
          <a:p>
            <a:pPr lvl="6"/>
            <a:r>
              <a:rPr lang="en-GB" noProof="0" dirty="0" smtClean="0"/>
              <a:t>Seven</a:t>
            </a:r>
          </a:p>
          <a:p>
            <a:pPr lvl="7"/>
            <a:r>
              <a:rPr lang="en-GB" noProof="0" dirty="0" smtClean="0"/>
              <a:t>Eight</a:t>
            </a:r>
          </a:p>
          <a:p>
            <a:pPr lvl="8"/>
            <a:r>
              <a:rPr lang="en-GB" noProof="0" dirty="0" smtClean="0"/>
              <a:t>Nine</a:t>
            </a:r>
            <a:endParaRPr lang="en-GB" noProof="0"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8" name="Slide Number Placeholder 7"/>
          <p:cNvSpPr>
            <a:spLocks noGrp="1"/>
          </p:cNvSpPr>
          <p:nvPr>
            <p:ph type="sldNum" sz="quarter" idx="18"/>
          </p:nvPr>
        </p:nvSpPr>
        <p:spPr/>
        <p:txBody>
          <a:bodyPr/>
          <a:lstStyle/>
          <a:p>
            <a:fld id="{9BD6FA6A-A86D-4D06-AFF9-1E656D8048A1}" type="slidenum">
              <a:rPr lang="en-GB" smtClean="0"/>
              <a:pPr/>
              <a:t>‹#›</a:t>
            </a:fld>
            <a:endParaRPr lang="en-GB" dirty="0"/>
          </a:p>
        </p:txBody>
      </p:sp>
      <p:sp>
        <p:nvSpPr>
          <p:cNvPr id="9" name="Content Placeholder 8"/>
          <p:cNvSpPr>
            <a:spLocks noGrp="1"/>
          </p:cNvSpPr>
          <p:nvPr>
            <p:ph sz="quarter" idx="19" hasCustomPrompt="1"/>
          </p:nvPr>
        </p:nvSpPr>
        <p:spPr bwMode="gray">
          <a:xfrm>
            <a:off x="558205" y="1554490"/>
            <a:ext cx="3107832" cy="291476"/>
          </a:xfrm>
        </p:spPr>
        <p:txBody>
          <a:bodyPr/>
          <a:lstStyle>
            <a:lvl1pPr>
              <a:defRPr baseline="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title</a:t>
            </a:r>
            <a:endParaRPr lang="en-GB" noProof="0" dirty="0"/>
          </a:p>
        </p:txBody>
      </p:sp>
      <p:sp>
        <p:nvSpPr>
          <p:cNvPr id="12" name="Content Placeholder 8"/>
          <p:cNvSpPr>
            <a:spLocks noGrp="1"/>
          </p:cNvSpPr>
          <p:nvPr>
            <p:ph sz="quarter" idx="20" hasCustomPrompt="1"/>
          </p:nvPr>
        </p:nvSpPr>
        <p:spPr bwMode="gray">
          <a:xfrm>
            <a:off x="3805265" y="1554490"/>
            <a:ext cx="3107832" cy="291476"/>
          </a:xfrm>
        </p:spPr>
        <p:txBody>
          <a:bodyPr/>
          <a:lstStyle>
            <a:lvl1pPr>
              <a:defRPr baseline="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title</a:t>
            </a:r>
            <a:endParaRPr lang="en-GB" noProof="0" dirty="0"/>
          </a:p>
        </p:txBody>
      </p:sp>
      <p:sp>
        <p:nvSpPr>
          <p:cNvPr id="13" name="Content Placeholder 8"/>
          <p:cNvSpPr>
            <a:spLocks noGrp="1"/>
          </p:cNvSpPr>
          <p:nvPr>
            <p:ph sz="quarter" idx="21" hasCustomPrompt="1"/>
          </p:nvPr>
        </p:nvSpPr>
        <p:spPr bwMode="gray">
          <a:xfrm>
            <a:off x="7043233" y="1554490"/>
            <a:ext cx="3107832" cy="291476"/>
          </a:xfrm>
        </p:spPr>
        <p:txBody>
          <a:bodyPr/>
          <a:lstStyle>
            <a:lvl1pPr>
              <a:defRPr baseline="0">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vl6pPr>
              <a:defRPr>
                <a:latin typeface="Arial" pitchFamily="34" charset="0"/>
                <a:cs typeface="Arial" pitchFamily="34" charset="0"/>
              </a:defRPr>
            </a:lvl6pPr>
            <a:lvl7pPr>
              <a:defRPr>
                <a:latin typeface="Arial" pitchFamily="34" charset="0"/>
                <a:cs typeface="Arial" pitchFamily="34" charset="0"/>
              </a:defRPr>
            </a:lvl7pPr>
            <a:lvl8pPr>
              <a:defRPr>
                <a:latin typeface="Arial" pitchFamily="34" charset="0"/>
                <a:cs typeface="Arial" pitchFamily="34" charset="0"/>
              </a:defRPr>
            </a:lvl8pPr>
            <a:lvl9pPr>
              <a:defRPr>
                <a:latin typeface="Arial" pitchFamily="34" charset="0"/>
                <a:cs typeface="Arial" pitchFamily="34" charset="0"/>
              </a:defRPr>
            </a:lvl9pPr>
          </a:lstStyle>
          <a:p>
            <a:pPr lvl="0"/>
            <a:r>
              <a:rPr lang="en-GB" noProof="0" dirty="0" smtClean="0"/>
              <a:t>Click here to insert title</a:t>
            </a:r>
            <a:endParaRPr lang="en-GB" noProof="0" dirty="0"/>
          </a:p>
        </p:txBody>
      </p:sp>
      <p:sp>
        <p:nvSpPr>
          <p:cNvPr id="14" name="Date Placeholder 1"/>
          <p:cNvSpPr>
            <a:spLocks noGrp="1"/>
          </p:cNvSpPr>
          <p:nvPr>
            <p:ph type="dt" sz="half" idx="10"/>
          </p:nvPr>
        </p:nvSpPr>
        <p:spPr bwMode="gray">
          <a:xfrm>
            <a:off x="6457605" y="7134386"/>
            <a:ext cx="3250418" cy="210930"/>
          </a:xfrm>
        </p:spPr>
        <p:txBody>
          <a:bodyPr/>
          <a:lstStyle>
            <a:lvl1pPr>
              <a:defRPr>
                <a:latin typeface="Arial" pitchFamily="34" charset="0"/>
                <a:cs typeface="Arial" pitchFamily="34" charset="0"/>
              </a:defRPr>
            </a:lvl1pPr>
          </a:lstStyle>
          <a:p>
            <a:r>
              <a:rPr lang="en-US" smtClean="0"/>
              <a:t>June 2017</a:t>
            </a:r>
            <a:endParaRPr lang="en-GB" dirty="0"/>
          </a:p>
        </p:txBody>
      </p:sp>
      <p:sp>
        <p:nvSpPr>
          <p:cNvPr id="15" name="Footer Placeholder 3"/>
          <p:cNvSpPr>
            <a:spLocks noGrp="1"/>
          </p:cNvSpPr>
          <p:nvPr>
            <p:ph type="ftr" sz="quarter" idx="11"/>
          </p:nvPr>
        </p:nvSpPr>
        <p:spPr bwMode="gray">
          <a:xfrm>
            <a:off x="558204" y="7134386"/>
            <a:ext cx="6334118" cy="198042"/>
          </a:xfrm>
        </p:spPr>
        <p:txBody>
          <a:bodyPr/>
          <a:lstStyle>
            <a:lvl1pPr>
              <a:defRPr>
                <a:latin typeface="Arial" pitchFamily="34" charset="0"/>
                <a:cs typeface="Arial" pitchFamily="34" charset="0"/>
              </a:defRPr>
            </a:lvl1pPr>
          </a:lstStyle>
          <a:p>
            <a:r>
              <a:rPr lang="en-GB" smtClean="0"/>
              <a:t>Methanol and Derivatives - 2017</a:t>
            </a:r>
            <a:endParaRPr lang="en-GB" dirty="0" smtClean="0"/>
          </a:p>
        </p:txBody>
      </p:sp>
    </p:spTree>
    <p:extLst>
      <p:ext uri="{BB962C8B-B14F-4D97-AF65-F5344CB8AC3E}">
        <p14:creationId xmlns:p14="http://schemas.microsoft.com/office/powerpoint/2010/main" val="1688675510"/>
      </p:ext>
    </p:extLst>
  </p:cSld>
  <p:clrMapOvr>
    <a:masterClrMapping/>
  </p:clrMapOvr>
  <p:transition spd="slow">
    <p:zo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 with picture">
    <p:spTree>
      <p:nvGrpSpPr>
        <p:cNvPr id="1" name=""/>
        <p:cNvGrpSpPr/>
        <p:nvPr/>
      </p:nvGrpSpPr>
      <p:grpSpPr>
        <a:xfrm>
          <a:off x="0" y="0"/>
          <a:ext cx="0" cy="0"/>
          <a:chOff x="0" y="0"/>
          <a:chExt cx="0" cy="0"/>
        </a:xfrm>
      </p:grpSpPr>
      <p:sp>
        <p:nvSpPr>
          <p:cNvPr id="16" name="Picture Placeholder 8"/>
          <p:cNvSpPr>
            <a:spLocks noGrp="1"/>
          </p:cNvSpPr>
          <p:nvPr>
            <p:ph type="pic" sz="quarter" idx="14"/>
          </p:nvPr>
        </p:nvSpPr>
        <p:spPr>
          <a:xfrm>
            <a:off x="0" y="-1"/>
            <a:ext cx="10691813" cy="5675313"/>
          </a:xfrm>
          <a:prstGeom prst="rect">
            <a:avLst/>
          </a:prstGeom>
        </p:spPr>
        <p:txBody>
          <a:bodyPr/>
          <a:lstStyle>
            <a:lvl1pPr algn="ctr">
              <a:defRPr b="0" i="1" baseline="0">
                <a:solidFill>
                  <a:srgbClr val="FF0000"/>
                </a:solidFill>
              </a:defRPr>
            </a:lvl1pPr>
          </a:lstStyle>
          <a:p>
            <a:r>
              <a:rPr lang="en-US" smtClean="0"/>
              <a:t>Click icon to add picture</a:t>
            </a:r>
            <a:endParaRPr lang="en-US" dirty="0"/>
          </a:p>
        </p:txBody>
      </p:sp>
      <p:sp>
        <p:nvSpPr>
          <p:cNvPr id="21" name="Subtitle 2"/>
          <p:cNvSpPr>
            <a:spLocks noGrp="1"/>
          </p:cNvSpPr>
          <p:nvPr>
            <p:ph type="subTitle" idx="1" hasCustomPrompt="1"/>
          </p:nvPr>
        </p:nvSpPr>
        <p:spPr bwMode="gray">
          <a:xfrm>
            <a:off x="752859" y="3438175"/>
            <a:ext cx="3634082" cy="1152105"/>
          </a:xfrm>
          <a:prstGeom prst="rect">
            <a:avLst/>
          </a:prstGeom>
          <a:solidFill>
            <a:srgbClr val="0070CD">
              <a:alpha val="80000"/>
            </a:srgbClr>
          </a:solidFill>
        </p:spPr>
        <p:txBody>
          <a:bodyPr lIns="182880" rIns="182880">
            <a:normAutofit/>
          </a:bodyPr>
          <a:lstStyle>
            <a:lvl1pPr marL="0" indent="0" algn="l">
              <a:spcBef>
                <a:spcPts val="0"/>
              </a:spcBef>
              <a:buNone/>
              <a:defRPr sz="2000" b="0">
                <a:solidFill>
                  <a:srgbClr val="FFFFFF"/>
                </a:solidFill>
                <a:latin typeface="Arial"/>
                <a:cs typeface="Arial"/>
              </a:defRPr>
            </a:lvl1pPr>
            <a:lvl2pPr marL="497768" indent="0" algn="ctr">
              <a:buNone/>
              <a:defRPr>
                <a:solidFill>
                  <a:schemeClr val="tx1">
                    <a:tint val="75000"/>
                  </a:schemeClr>
                </a:solidFill>
              </a:defRPr>
            </a:lvl2pPr>
            <a:lvl3pPr marL="995536" indent="0" algn="ctr">
              <a:buNone/>
              <a:defRPr>
                <a:solidFill>
                  <a:schemeClr val="tx1">
                    <a:tint val="75000"/>
                  </a:schemeClr>
                </a:solidFill>
              </a:defRPr>
            </a:lvl3pPr>
            <a:lvl4pPr marL="1493303" indent="0" algn="ctr">
              <a:buNone/>
              <a:defRPr>
                <a:solidFill>
                  <a:schemeClr val="tx1">
                    <a:tint val="75000"/>
                  </a:schemeClr>
                </a:solidFill>
              </a:defRPr>
            </a:lvl4pPr>
            <a:lvl5pPr marL="1991071" indent="0" algn="ctr">
              <a:buNone/>
              <a:defRPr>
                <a:solidFill>
                  <a:schemeClr val="tx1">
                    <a:tint val="75000"/>
                  </a:schemeClr>
                </a:solidFill>
              </a:defRPr>
            </a:lvl5pPr>
            <a:lvl6pPr marL="2488839" indent="0" algn="ctr">
              <a:buNone/>
              <a:defRPr>
                <a:solidFill>
                  <a:schemeClr val="tx1">
                    <a:tint val="75000"/>
                  </a:schemeClr>
                </a:solidFill>
              </a:defRPr>
            </a:lvl6pPr>
            <a:lvl7pPr marL="2986607" indent="0" algn="ctr">
              <a:buNone/>
              <a:defRPr>
                <a:solidFill>
                  <a:schemeClr val="tx1">
                    <a:tint val="75000"/>
                  </a:schemeClr>
                </a:solidFill>
              </a:defRPr>
            </a:lvl7pPr>
            <a:lvl8pPr marL="3484376" indent="0" algn="ctr">
              <a:buNone/>
              <a:defRPr>
                <a:solidFill>
                  <a:schemeClr val="tx1">
                    <a:tint val="75000"/>
                  </a:schemeClr>
                </a:solidFill>
              </a:defRPr>
            </a:lvl8pPr>
            <a:lvl9pPr marL="3982143" indent="0" algn="ctr">
              <a:buNone/>
              <a:defRPr>
                <a:solidFill>
                  <a:schemeClr val="tx1">
                    <a:tint val="75000"/>
                  </a:schemeClr>
                </a:solidFill>
              </a:defRPr>
            </a:lvl9pPr>
          </a:lstStyle>
          <a:p>
            <a:r>
              <a:rPr lang="en-GB" noProof="0" dirty="0" smtClean="0"/>
              <a:t>&lt;Insert subtitle&gt;</a:t>
            </a:r>
            <a:endParaRPr lang="en-GB" noProof="0" dirty="0"/>
          </a:p>
        </p:txBody>
      </p:sp>
      <p:sp>
        <p:nvSpPr>
          <p:cNvPr id="20" name="Title 1"/>
          <p:cNvSpPr>
            <a:spLocks noGrp="1"/>
          </p:cNvSpPr>
          <p:nvPr>
            <p:ph type="ctrTitle" hasCustomPrompt="1"/>
          </p:nvPr>
        </p:nvSpPr>
        <p:spPr bwMode="gray">
          <a:xfrm>
            <a:off x="752859" y="1115819"/>
            <a:ext cx="3634082" cy="2322355"/>
          </a:xfrm>
          <a:solidFill>
            <a:srgbClr val="77BC1F">
              <a:alpha val="80000"/>
            </a:srgbClr>
          </a:solidFill>
        </p:spPr>
        <p:txBody>
          <a:bodyPr lIns="182880" rIns="182880" anchor="ctr" anchorCtr="0"/>
          <a:lstStyle>
            <a:lvl1pPr algn="l">
              <a:lnSpc>
                <a:spcPct val="100000"/>
              </a:lnSpc>
              <a:defRPr sz="3200" b="0">
                <a:solidFill>
                  <a:schemeClr val="bg1"/>
                </a:solidFill>
                <a:latin typeface="+mj-lt"/>
                <a:cs typeface="Arial"/>
              </a:defRPr>
            </a:lvl1pPr>
          </a:lstStyle>
          <a:p>
            <a:r>
              <a:rPr lang="en-GB" noProof="0" dirty="0" smtClean="0"/>
              <a:t>&lt;Insert headline&gt;</a:t>
            </a:r>
            <a:endParaRPr lang="en-GB" noProof="0" dirty="0"/>
          </a:p>
        </p:txBody>
      </p:sp>
      <p:sp>
        <p:nvSpPr>
          <p:cNvPr id="13" name="Text Placeholder 69"/>
          <p:cNvSpPr>
            <a:spLocks noGrp="1"/>
          </p:cNvSpPr>
          <p:nvPr>
            <p:ph type="body" sz="quarter" idx="13" hasCustomPrompt="1"/>
          </p:nvPr>
        </p:nvSpPr>
        <p:spPr bwMode="gray">
          <a:xfrm>
            <a:off x="6105752" y="6911995"/>
            <a:ext cx="4160611" cy="326906"/>
          </a:xfrm>
          <a:prstGeom prst="rect">
            <a:avLst/>
          </a:prstGeom>
        </p:spPr>
        <p:txBody>
          <a:bodyPr vert="horz" wrap="square" lIns="0" tIns="52144" rIns="104287" bIns="52144" rtlCol="0" anchor="b">
            <a:spAutoFit/>
          </a:bodyPr>
          <a:lstStyle>
            <a:lvl1pPr>
              <a:defRPr lang="en-GB" sz="1200" b="0" dirty="0">
                <a:solidFill>
                  <a:schemeClr val="bg2">
                    <a:lumMod val="75000"/>
                  </a:schemeClr>
                </a:solidFill>
                <a:latin typeface="Arial" pitchFamily="34" charset="0"/>
                <a:cs typeface="Arial" pitchFamily="34" charset="0"/>
              </a:defRPr>
            </a:lvl1pPr>
          </a:lstStyle>
          <a:p>
            <a:pPr lvl="0" algn="r"/>
            <a:r>
              <a:rPr lang="en-US" dirty="0" smtClean="0"/>
              <a:t>&lt;Insert confidentiality statement where necessary&gt;</a:t>
            </a:r>
            <a:endParaRPr lang="en-GB" dirty="0"/>
          </a:p>
        </p:txBody>
      </p:sp>
      <p:pic>
        <p:nvPicPr>
          <p:cNvPr id="22" name="Picture 21" descr="Nexant_Tagline_Logo_PNG_color.png"/>
          <p:cNvPicPr>
            <a:picLocks noChangeAspect="1"/>
          </p:cNvPicPr>
          <p:nvPr userDrawn="1"/>
        </p:nvPicPr>
        <p:blipFill rotWithShape="1">
          <a:blip r:embed="rId2">
            <a:extLst>
              <a:ext uri="{28A0092B-C50C-407E-A947-70E740481C1C}">
                <a14:useLocalDpi xmlns:a14="http://schemas.microsoft.com/office/drawing/2010/main" val="0"/>
              </a:ext>
            </a:extLst>
          </a:blip>
          <a:srcRect b="31687"/>
          <a:stretch/>
        </p:blipFill>
        <p:spPr>
          <a:xfrm>
            <a:off x="417444" y="5907693"/>
            <a:ext cx="2943300" cy="804257"/>
          </a:xfrm>
          <a:prstGeom prst="rect">
            <a:avLst/>
          </a:prstGeom>
        </p:spPr>
      </p:pic>
      <p:sp>
        <p:nvSpPr>
          <p:cNvPr id="23" name="Text Placeholder 5"/>
          <p:cNvSpPr>
            <a:spLocks noGrp="1"/>
          </p:cNvSpPr>
          <p:nvPr>
            <p:ph type="body" sz="quarter" idx="15" hasCustomPrompt="1"/>
          </p:nvPr>
        </p:nvSpPr>
        <p:spPr bwMode="gray">
          <a:xfrm>
            <a:off x="3568934" y="6332639"/>
            <a:ext cx="4649780" cy="276999"/>
          </a:xfrm>
          <a:prstGeom prst="rect">
            <a:avLst/>
          </a:prstGeom>
        </p:spPr>
        <p:txBody>
          <a:bodyPr vert="horz" wrap="square" lIns="0" tIns="0" rIns="0" bIns="0" rtlCol="0" anchor="t">
            <a:spAutoFit/>
          </a:bodyPr>
          <a:lstStyle>
            <a:lvl1pPr>
              <a:lnSpc>
                <a:spcPct val="100000"/>
              </a:lnSpc>
              <a:defRPr lang="en-US" sz="1800" b="0" baseline="0" smtClean="0">
                <a:solidFill>
                  <a:schemeClr val="accent5"/>
                </a:solidFill>
                <a:latin typeface="Arial" pitchFamily="34" charset="0"/>
              </a:defRPr>
            </a:lvl1pPr>
            <a:lvl2pPr>
              <a:defRPr lang="en-US" smtClean="0"/>
            </a:lvl2pPr>
            <a:lvl3pPr>
              <a:defRPr lang="en-US" smtClean="0"/>
            </a:lvl3pPr>
            <a:lvl4pPr>
              <a:defRPr lang="en-US" smtClean="0"/>
            </a:lvl4pPr>
            <a:lvl5pPr>
              <a:defRPr lang="en-GB"/>
            </a:lvl5pPr>
          </a:lstStyle>
          <a:p>
            <a:pPr lvl="0"/>
            <a:r>
              <a:rPr lang="en-US" dirty="0" smtClean="0"/>
              <a:t>&lt;Insert Author or Prepared by &gt;</a:t>
            </a:r>
          </a:p>
        </p:txBody>
      </p:sp>
      <p:sp>
        <p:nvSpPr>
          <p:cNvPr id="12" name="Rectangle 11"/>
          <p:cNvSpPr/>
          <p:nvPr userDrawn="1"/>
        </p:nvSpPr>
        <p:spPr>
          <a:xfrm>
            <a:off x="160984" y="7056424"/>
            <a:ext cx="1511456" cy="182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ate Placeholder 1"/>
          <p:cNvSpPr>
            <a:spLocks noGrp="1"/>
          </p:cNvSpPr>
          <p:nvPr>
            <p:ph type="dt" sz="half" idx="2"/>
          </p:nvPr>
        </p:nvSpPr>
        <p:spPr bwMode="gray">
          <a:xfrm>
            <a:off x="6900603" y="6335265"/>
            <a:ext cx="3251384" cy="210886"/>
          </a:xfrm>
          <a:prstGeom prst="rect">
            <a:avLst/>
          </a:prstGeom>
        </p:spPr>
        <p:txBody>
          <a:bodyPr/>
          <a:lstStyle>
            <a:lvl1pPr algn="r">
              <a:defRPr sz="2000" b="1">
                <a:solidFill>
                  <a:schemeClr val="tx2"/>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161824447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2"/>
            </p:custDataLst>
            <p:extLst>
              <p:ext uri="{D42A27DB-BD31-4B8C-83A1-F6EECF244321}">
                <p14:modId xmlns:p14="http://schemas.microsoft.com/office/powerpoint/2010/main" val="32745327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7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10" name="Straight Connector 9"/>
          <p:cNvCxnSpPr/>
          <p:nvPr userDrawn="1"/>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27050" y="538163"/>
            <a:ext cx="9620250" cy="784369"/>
          </a:xfrm>
        </p:spPr>
        <p:txBody>
          <a:bodyPr/>
          <a:lstStyle>
            <a:lvl1pPr>
              <a:defRPr sz="2800" b="1">
                <a:latin typeface="Arial Narrow" panose="020B0606020202030204" pitchFamily="34" charset="0"/>
              </a:defRPr>
            </a:lvl1pPr>
          </a:lstStyle>
          <a:p>
            <a:r>
              <a:rPr lang="en-US" dirty="0" smtClean="0"/>
              <a:t>Click to edit Master title style - 28pt Bold</a:t>
            </a:r>
            <a:endParaRPr lang="en-US" dirty="0"/>
          </a:p>
        </p:txBody>
      </p:sp>
      <p:sp>
        <p:nvSpPr>
          <p:cNvPr id="13" name="Text Placeholder 12"/>
          <p:cNvSpPr>
            <a:spLocks noGrp="1"/>
          </p:cNvSpPr>
          <p:nvPr>
            <p:ph type="body" sz="quarter" idx="18" hasCustomPrompt="1"/>
          </p:nvPr>
        </p:nvSpPr>
        <p:spPr>
          <a:xfrm>
            <a:off x="527050" y="1452564"/>
            <a:ext cx="9620250" cy="2801030"/>
          </a:xfrm>
        </p:spPr>
        <p:txBody>
          <a:bodyPr/>
          <a:lstStyle>
            <a:lvl1pPr>
              <a:defRPr/>
            </a:lvl1pPr>
            <a:lvl2pPr marL="228600" marR="0"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solidFill>
                  <a:schemeClr val="tx1"/>
                </a:solidFill>
              </a:defRPr>
            </a:lvl2pPr>
          </a:lstStyle>
          <a:p>
            <a:pPr lvl="0"/>
            <a:r>
              <a:rPr lang="en-US" dirty="0" smtClean="0"/>
              <a:t>Section</a:t>
            </a:r>
          </a:p>
          <a:p>
            <a:pPr lvl="1"/>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rabicPeriod"/>
              <a:tabLst/>
              <a:defRPr/>
            </a:pPr>
            <a:r>
              <a:rPr lang="en-US" dirty="0" smtClean="0"/>
              <a:t>Section title</a:t>
            </a:r>
          </a:p>
        </p:txBody>
      </p:sp>
      <p:sp>
        <p:nvSpPr>
          <p:cNvPr id="14" name="Text Placeholder 12"/>
          <p:cNvSpPr>
            <a:spLocks noGrp="1"/>
          </p:cNvSpPr>
          <p:nvPr>
            <p:ph type="body" sz="quarter" idx="19" hasCustomPrompt="1"/>
          </p:nvPr>
        </p:nvSpPr>
        <p:spPr>
          <a:xfrm>
            <a:off x="527050" y="4446924"/>
            <a:ext cx="9620250" cy="1872234"/>
          </a:xfrm>
        </p:spPr>
        <p:txBody>
          <a:bodyPr/>
          <a:lstStyle>
            <a:lvl1pPr>
              <a:defRPr/>
            </a:lvl1pPr>
            <a:lvl2pPr marL="228600" marR="0" indent="-228600" algn="l" defTabSz="521437" rtl="0" eaLnBrk="1" fontAlgn="auto" latinLnBrk="0" hangingPunct="1">
              <a:lnSpc>
                <a:spcPct val="130000"/>
              </a:lnSpc>
              <a:spcBef>
                <a:spcPts val="36"/>
              </a:spcBef>
              <a:spcAft>
                <a:spcPts val="0"/>
              </a:spcAft>
              <a:buClr>
                <a:schemeClr val="tx1"/>
              </a:buClr>
              <a:buSzPct val="100000"/>
              <a:buFont typeface="+mj-lt"/>
              <a:buAutoNum type="alphaUcPeriod"/>
              <a:tabLst/>
              <a:defRPr>
                <a:solidFill>
                  <a:schemeClr val="tx1"/>
                </a:solidFill>
              </a:defRPr>
            </a:lvl2pPr>
          </a:lstStyle>
          <a:p>
            <a:pPr lvl="0"/>
            <a:r>
              <a:rPr lang="en-US" dirty="0" smtClean="0"/>
              <a:t>Appendix</a:t>
            </a:r>
          </a:p>
          <a:p>
            <a:pPr lvl="1"/>
            <a:r>
              <a:rPr lang="en-US" dirty="0" smtClean="0"/>
              <a:t>Appendix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lphaUcPeriod"/>
              <a:tabLst/>
              <a:defRPr/>
            </a:pPr>
            <a:r>
              <a:rPr lang="en-US" dirty="0" smtClean="0"/>
              <a:t>Appendix title</a:t>
            </a:r>
          </a:p>
          <a:p>
            <a:pPr marL="228600" marR="0" lvl="1" indent="-228600" algn="l" defTabSz="521437" rtl="0" eaLnBrk="1" fontAlgn="auto" latinLnBrk="0" hangingPunct="1">
              <a:lnSpc>
                <a:spcPct val="130000"/>
              </a:lnSpc>
              <a:spcBef>
                <a:spcPts val="36"/>
              </a:spcBef>
              <a:spcAft>
                <a:spcPts val="0"/>
              </a:spcAft>
              <a:buClr>
                <a:schemeClr val="tx1"/>
              </a:buClr>
              <a:buSzPct val="100000"/>
              <a:buFont typeface="+mj-lt"/>
              <a:buAutoNum type="alphaUcPeriod"/>
              <a:tabLst/>
              <a:defRPr/>
            </a:pPr>
            <a:r>
              <a:rPr lang="en-US" dirty="0" smtClean="0"/>
              <a:t>Appendix title</a:t>
            </a:r>
          </a:p>
          <a:p>
            <a:pPr lvl="1"/>
            <a:endParaRPr lang="en-US" dirty="0" smtClean="0"/>
          </a:p>
        </p:txBody>
      </p:sp>
      <p:sp>
        <p:nvSpPr>
          <p:cNvPr id="11"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2"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dirty="0" smtClean="0"/>
              <a:t>Market Analytics: Methanol &amp; Derivatives - 2020</a:t>
            </a:r>
          </a:p>
        </p:txBody>
      </p:sp>
      <p:sp>
        <p:nvSpPr>
          <p:cNvPr id="16"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145980693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648479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5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gray">
          <a:xfrm>
            <a:off x="1017533" y="2991853"/>
            <a:ext cx="8750969" cy="1507958"/>
          </a:xfrm>
          <a:prstGeom prst="rect">
            <a:avLst/>
          </a:prstGeom>
          <a:solidFill>
            <a:srgbClr val="0070CD"/>
          </a:solidFill>
        </p:spPr>
        <p:txBody>
          <a:bodyPr vert="horz" lIns="182880" tIns="52144" rIns="182880" bIns="52144" rtlCol="0">
            <a:normAutofit/>
          </a:bodyPr>
          <a:lstStyle/>
          <a:p>
            <a:pPr lvl="0" indent="0">
              <a:lnSpc>
                <a:spcPct val="120000"/>
              </a:lnSpc>
              <a:spcBef>
                <a:spcPts val="0"/>
              </a:spcBef>
              <a:buFontTx/>
              <a:buNone/>
            </a:pPr>
            <a:endParaRPr lang="en-GB" sz="1800" b="0" dirty="0" smtClean="0">
              <a:solidFill>
                <a:srgbClr val="FFFFFF"/>
              </a:solidFill>
              <a:latin typeface="Arial"/>
              <a:cs typeface="Arial"/>
            </a:endParaRPr>
          </a:p>
        </p:txBody>
      </p:sp>
      <p:sp>
        <p:nvSpPr>
          <p:cNvPr id="12" name="Title 1"/>
          <p:cNvSpPr>
            <a:spLocks noGrp="1"/>
          </p:cNvSpPr>
          <p:nvPr>
            <p:ph type="ctrTitle" hasCustomPrompt="1"/>
          </p:nvPr>
        </p:nvSpPr>
        <p:spPr bwMode="gray">
          <a:xfrm>
            <a:off x="1138089" y="2991852"/>
            <a:ext cx="8509856" cy="930443"/>
          </a:xfrm>
        </p:spPr>
        <p:txBody>
          <a:bodyPr anchor="t" anchorCtr="0"/>
          <a:lstStyle>
            <a:lvl1pPr algn="l">
              <a:lnSpc>
                <a:spcPct val="100000"/>
              </a:lnSpc>
              <a:defRPr sz="3200" b="0" baseline="0">
                <a:solidFill>
                  <a:schemeClr val="bg1"/>
                </a:solidFill>
                <a:latin typeface="+mj-lt"/>
                <a:cs typeface="Arial"/>
              </a:defRPr>
            </a:lvl1pPr>
          </a:lstStyle>
          <a:p>
            <a:r>
              <a:rPr lang="en-GB" noProof="0" dirty="0" smtClean="0"/>
              <a:t>&lt;Insert title of slide&gt;</a:t>
            </a:r>
            <a:endParaRPr lang="en-GB" noProof="0" dirty="0"/>
          </a:p>
        </p:txBody>
      </p:sp>
      <p:sp>
        <p:nvSpPr>
          <p:cNvPr id="7" name="Subtitle 2"/>
          <p:cNvSpPr>
            <a:spLocks noGrp="1"/>
          </p:cNvSpPr>
          <p:nvPr>
            <p:ph type="subTitle" idx="1" hasCustomPrompt="1"/>
          </p:nvPr>
        </p:nvSpPr>
        <p:spPr bwMode="gray">
          <a:xfrm>
            <a:off x="1133554" y="3994483"/>
            <a:ext cx="8518926" cy="505327"/>
          </a:xfrm>
          <a:prstGeom prst="rect">
            <a:avLst/>
          </a:prstGeom>
        </p:spPr>
        <p:txBody>
          <a:bodyPr lIns="0">
            <a:normAutofit/>
          </a:bodyPr>
          <a:lstStyle>
            <a:lvl1pPr marL="0" indent="0" algn="l">
              <a:spcBef>
                <a:spcPts val="0"/>
              </a:spcBef>
              <a:buNone/>
              <a:defRPr sz="2000" b="0">
                <a:solidFill>
                  <a:schemeClr val="bg1"/>
                </a:solidFill>
                <a:latin typeface="Arial"/>
                <a:cs typeface="Arial"/>
              </a:defRPr>
            </a:lvl1pPr>
            <a:lvl2pPr marL="497768" indent="0" algn="ctr">
              <a:buNone/>
              <a:defRPr>
                <a:solidFill>
                  <a:schemeClr val="tx1">
                    <a:tint val="75000"/>
                  </a:schemeClr>
                </a:solidFill>
              </a:defRPr>
            </a:lvl2pPr>
            <a:lvl3pPr marL="995536" indent="0" algn="ctr">
              <a:buNone/>
              <a:defRPr>
                <a:solidFill>
                  <a:schemeClr val="tx1">
                    <a:tint val="75000"/>
                  </a:schemeClr>
                </a:solidFill>
              </a:defRPr>
            </a:lvl3pPr>
            <a:lvl4pPr marL="1493303" indent="0" algn="ctr">
              <a:buNone/>
              <a:defRPr>
                <a:solidFill>
                  <a:schemeClr val="tx1">
                    <a:tint val="75000"/>
                  </a:schemeClr>
                </a:solidFill>
              </a:defRPr>
            </a:lvl4pPr>
            <a:lvl5pPr marL="1991071" indent="0" algn="ctr">
              <a:buNone/>
              <a:defRPr>
                <a:solidFill>
                  <a:schemeClr val="tx1">
                    <a:tint val="75000"/>
                  </a:schemeClr>
                </a:solidFill>
              </a:defRPr>
            </a:lvl5pPr>
            <a:lvl6pPr marL="2488839" indent="0" algn="ctr">
              <a:buNone/>
              <a:defRPr>
                <a:solidFill>
                  <a:schemeClr val="tx1">
                    <a:tint val="75000"/>
                  </a:schemeClr>
                </a:solidFill>
              </a:defRPr>
            </a:lvl6pPr>
            <a:lvl7pPr marL="2986607" indent="0" algn="ctr">
              <a:buNone/>
              <a:defRPr>
                <a:solidFill>
                  <a:schemeClr val="tx1">
                    <a:tint val="75000"/>
                  </a:schemeClr>
                </a:solidFill>
              </a:defRPr>
            </a:lvl7pPr>
            <a:lvl8pPr marL="3484376" indent="0" algn="ctr">
              <a:buNone/>
              <a:defRPr>
                <a:solidFill>
                  <a:schemeClr val="tx1">
                    <a:tint val="75000"/>
                  </a:schemeClr>
                </a:solidFill>
              </a:defRPr>
            </a:lvl8pPr>
            <a:lvl9pPr marL="3982143" indent="0" algn="ctr">
              <a:buNone/>
              <a:defRPr>
                <a:solidFill>
                  <a:schemeClr val="tx1">
                    <a:tint val="75000"/>
                  </a:schemeClr>
                </a:solidFill>
              </a:defRPr>
            </a:lvl9pPr>
          </a:lstStyle>
          <a:p>
            <a:r>
              <a:rPr lang="en-GB" noProof="0" dirty="0" smtClean="0"/>
              <a:t>&lt;Insert subtitle here&gt;</a:t>
            </a:r>
            <a:endParaRPr lang="en-GB" noProof="0" dirty="0"/>
          </a:p>
        </p:txBody>
      </p:sp>
      <p:sp>
        <p:nvSpPr>
          <p:cNvPr id="8" name="Slide Number Placeholder 5"/>
          <p:cNvSpPr>
            <a:spLocks noGrp="1"/>
          </p:cNvSpPr>
          <p:nvPr>
            <p:ph type="sldNum" sz="quarter" idx="12"/>
          </p:nvPr>
        </p:nvSpPr>
        <p:spPr>
          <a:xfrm>
            <a:off x="9383251" y="7159624"/>
            <a:ext cx="751426" cy="196851"/>
          </a:xfrm>
          <a:prstGeom prst="rect">
            <a:avLst/>
          </a:prstGeom>
        </p:spPr>
        <p:txBody>
          <a:bodyPr/>
          <a:lstStyle/>
          <a:p>
            <a:fld id="{276DE07D-12F9-FF40-B07B-9B015B6B1FBE}" type="slidenum">
              <a:rPr lang="en-US" smtClean="0"/>
              <a:t>‹#›</a:t>
            </a:fld>
            <a:endParaRPr lang="en-US" dirty="0"/>
          </a:p>
        </p:txBody>
      </p:sp>
      <p:sp>
        <p:nvSpPr>
          <p:cNvPr id="2" name="TextBox 1"/>
          <p:cNvSpPr txBox="1"/>
          <p:nvPr userDrawn="1"/>
        </p:nvSpPr>
        <p:spPr>
          <a:xfrm>
            <a:off x="758094" y="7186206"/>
            <a:ext cx="914400" cy="914400"/>
          </a:xfrm>
          <a:prstGeom prst="rect">
            <a:avLst/>
          </a:prstGeom>
          <a:noFill/>
        </p:spPr>
        <p:txBody>
          <a:bodyPr wrap="none" rtlCol="0">
            <a:noAutofit/>
          </a:bodyPr>
          <a:lstStyle/>
          <a:p>
            <a:endParaRPr lang="en-US" sz="1800" dirty="0" err="1" smtClean="0"/>
          </a:p>
        </p:txBody>
      </p:sp>
      <p:pic>
        <p:nvPicPr>
          <p:cNvPr id="9" name="Picture 8" descr="Nexant_Logo_PNG_colo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06523" y="86072"/>
            <a:ext cx="1721107" cy="626292"/>
          </a:xfrm>
          <a:prstGeom prst="rect">
            <a:avLst/>
          </a:prstGeom>
        </p:spPr>
      </p:pic>
    </p:spTree>
    <p:extLst>
      <p:ext uri="{BB962C8B-B14F-4D97-AF65-F5344CB8AC3E}">
        <p14:creationId xmlns:p14="http://schemas.microsoft.com/office/powerpoint/2010/main" val="106281231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169625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3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hasCustomPrompt="1"/>
          </p:nvPr>
        </p:nvSpPr>
        <p:spPr/>
        <p:txBody>
          <a:bodyPr/>
          <a:lstStyle/>
          <a:p>
            <a:r>
              <a:rPr lang="en-US" dirty="0" smtClean="0"/>
              <a:t>Click to edit Master title style - 28pt Bold</a:t>
            </a:r>
            <a:endParaRPr lang="en-US" dirty="0"/>
          </a:p>
        </p:txBody>
      </p:sp>
      <p:sp>
        <p:nvSpPr>
          <p:cNvPr id="15" name="Text Placeholder 2"/>
          <p:cNvSpPr>
            <a:spLocks noGrp="1"/>
          </p:cNvSpPr>
          <p:nvPr>
            <p:ph idx="1" hasCustomPrompt="1"/>
          </p:nvPr>
        </p:nvSpPr>
        <p:spPr>
          <a:xfrm>
            <a:off x="527050" y="1452563"/>
            <a:ext cx="9610501"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cxnSp>
        <p:nvCxnSpPr>
          <p:cNvPr id="16" name="Straight Connector 15"/>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9"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1"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93628022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US" dirty="0" smtClean="0"/>
              <a:t>Click to edit Master title style - 28pt Bold</a:t>
            </a:r>
            <a:endParaRPr lang="en-US" dirty="0"/>
          </a:p>
        </p:txBody>
      </p:sp>
      <p:cxnSp>
        <p:nvCxnSpPr>
          <p:cNvPr id="17" name="Straight Connector 16"/>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idx="1" hasCustomPrompt="1"/>
          </p:nvPr>
        </p:nvSpPr>
        <p:spPr>
          <a:xfrm>
            <a:off x="538843" y="1452563"/>
            <a:ext cx="4733246"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1" name="Text Placeholder 2"/>
          <p:cNvSpPr>
            <a:spLocks noGrp="1"/>
          </p:cNvSpPr>
          <p:nvPr>
            <p:ph idx="18" hasCustomPrompt="1"/>
          </p:nvPr>
        </p:nvSpPr>
        <p:spPr>
          <a:xfrm>
            <a:off x="5402263" y="1452563"/>
            <a:ext cx="4735288"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9"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2"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3"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381272854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 single Doub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748485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itle 4"/>
          <p:cNvSpPr>
            <a:spLocks noGrp="1"/>
          </p:cNvSpPr>
          <p:nvPr>
            <p:ph type="title" hasCustomPrompt="1"/>
          </p:nvPr>
        </p:nvSpPr>
        <p:spPr/>
        <p:txBody>
          <a:bodyPr/>
          <a:lstStyle/>
          <a:p>
            <a:r>
              <a:rPr lang="en-US" dirty="0" smtClean="0"/>
              <a:t>Click to edit Master title style - 28pt Bold</a:t>
            </a:r>
            <a:endParaRPr lang="en-US" dirty="0"/>
          </a:p>
        </p:txBody>
      </p:sp>
      <p:cxnSp>
        <p:nvCxnSpPr>
          <p:cNvPr id="18" name="Straight Connector 17"/>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idx="1" hasCustomPrompt="1"/>
          </p:nvPr>
        </p:nvSpPr>
        <p:spPr>
          <a:xfrm>
            <a:off x="538164" y="1452563"/>
            <a:ext cx="3127374"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4" name="Text Placeholder 2"/>
          <p:cNvSpPr>
            <a:spLocks noGrp="1"/>
          </p:cNvSpPr>
          <p:nvPr>
            <p:ph idx="18" hasCustomPrompt="1"/>
          </p:nvPr>
        </p:nvSpPr>
        <p:spPr>
          <a:xfrm>
            <a:off x="3811588" y="1452563"/>
            <a:ext cx="6325963"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0"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2"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5"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29168871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720861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2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hasCustomPrompt="1"/>
          </p:nvPr>
        </p:nvSpPr>
        <p:spPr/>
        <p:txBody>
          <a:bodyPr/>
          <a:lstStyle/>
          <a:p>
            <a:r>
              <a:rPr lang="en-US" dirty="0" smtClean="0"/>
              <a:t>Click to edit Master title style - 28pt Bold</a:t>
            </a:r>
            <a:endParaRPr lang="en-US" dirty="0"/>
          </a:p>
        </p:txBody>
      </p:sp>
      <p:cxnSp>
        <p:nvCxnSpPr>
          <p:cNvPr id="20" name="Straight Connector 19"/>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idx="1" hasCustomPrompt="1"/>
          </p:nvPr>
        </p:nvSpPr>
        <p:spPr>
          <a:xfrm>
            <a:off x="538842" y="1452563"/>
            <a:ext cx="3126696"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4" name="Text Placeholder 2"/>
          <p:cNvSpPr>
            <a:spLocks noGrp="1"/>
          </p:cNvSpPr>
          <p:nvPr>
            <p:ph idx="19" hasCustomPrompt="1"/>
          </p:nvPr>
        </p:nvSpPr>
        <p:spPr>
          <a:xfrm>
            <a:off x="3786503" y="1445468"/>
            <a:ext cx="3136585"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endParaRPr lang="en-US" dirty="0" smtClean="0"/>
          </a:p>
        </p:txBody>
      </p:sp>
      <p:sp>
        <p:nvSpPr>
          <p:cNvPr id="15" name="Text Placeholder 2"/>
          <p:cNvSpPr>
            <a:spLocks noGrp="1"/>
          </p:cNvSpPr>
          <p:nvPr>
            <p:ph idx="20" hasCustomPrompt="1"/>
          </p:nvPr>
        </p:nvSpPr>
        <p:spPr>
          <a:xfrm>
            <a:off x="7037387" y="1440657"/>
            <a:ext cx="3100163" cy="5478462"/>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p:txBody>
      </p:sp>
      <p:sp>
        <p:nvSpPr>
          <p:cNvPr id="12"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16"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7"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77851685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lvl1pPr>
              <a:defRPr sz="2800" b="1"/>
            </a:lvl1pPr>
          </a:lstStyle>
          <a:p>
            <a:r>
              <a:rPr lang="en-US" dirty="0" smtClean="0"/>
              <a:t>Click to edit Master title style - 28pt Bold</a:t>
            </a:r>
            <a:endParaRPr lang="en-US" dirty="0"/>
          </a:p>
        </p:txBody>
      </p:sp>
      <p:cxnSp>
        <p:nvCxnSpPr>
          <p:cNvPr id="13" name="Straight Connector 12"/>
          <p:cNvCxnSpPr/>
          <p:nvPr userDrawn="1"/>
        </p:nvCxnSpPr>
        <p:spPr bwMode="gray">
          <a:xfrm>
            <a:off x="504893" y="1324825"/>
            <a:ext cx="966835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gray">
          <a:xfrm>
            <a:off x="512915" y="1324826"/>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9"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10"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38879564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6"/>
            </p:custDataLst>
            <p:extLst>
              <p:ext uri="{D42A27DB-BD31-4B8C-83A1-F6EECF244321}">
                <p14:modId xmlns:p14="http://schemas.microsoft.com/office/powerpoint/2010/main" val="20285051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6" name="think-cell Slide" r:id="rId17" imgW="270" imgH="270" progId="TCLayout.ActiveDocument.1">
                  <p:embed/>
                </p:oleObj>
              </mc:Choice>
              <mc:Fallback>
                <p:oleObj name="think-cell Slide" r:id="rId17" imgW="270" imgH="27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527050" y="576276"/>
            <a:ext cx="9627156" cy="746256"/>
          </a:xfrm>
          <a:prstGeom prst="rect">
            <a:avLst/>
          </a:prstGeom>
        </p:spPr>
        <p:txBody>
          <a:bodyPr vert="horz" lIns="0" tIns="52144" rIns="104287" bIns="52144" rtlCol="0" anchor="b">
            <a:noAutofit/>
          </a:bodyPr>
          <a:lstStyle/>
          <a:p>
            <a:r>
              <a:rPr lang="en-US" smtClean="0"/>
              <a:t>Click to edit Master title style</a:t>
            </a:r>
            <a:endParaRPr lang="en-GB" dirty="0"/>
          </a:p>
        </p:txBody>
      </p:sp>
      <p:sp>
        <p:nvSpPr>
          <p:cNvPr id="3" name="Text Placeholder 2"/>
          <p:cNvSpPr>
            <a:spLocks noGrp="1"/>
          </p:cNvSpPr>
          <p:nvPr>
            <p:ph type="body" idx="1"/>
          </p:nvPr>
        </p:nvSpPr>
        <p:spPr>
          <a:xfrm>
            <a:off x="527050" y="1448848"/>
            <a:ext cx="9627156" cy="4991131"/>
          </a:xfrm>
          <a:prstGeom prst="rect">
            <a:avLst/>
          </a:prstGeom>
        </p:spPr>
        <p:txBody>
          <a:bodyPr vert="horz" lIns="0" tIns="52144" rIns="104287" bIns="52144" rtlCol="0">
            <a:noAutofit/>
          </a:bodyPr>
          <a:lstStyle/>
          <a:p>
            <a:r>
              <a:rPr lang="en-GB" dirty="0" smtClean="0"/>
              <a:t>Insert text 18pt or -</a:t>
            </a:r>
            <a:br>
              <a:rPr lang="en-GB" dirty="0" smtClean="0"/>
            </a:br>
            <a:r>
              <a:rPr lang="en-GB" dirty="0" smtClean="0"/>
              <a:t>select icon below to create Graphic, table, picture etc.</a:t>
            </a:r>
          </a:p>
          <a:p>
            <a:pPr lvl="1"/>
            <a:r>
              <a:rPr lang="en-GB" dirty="0" smtClean="0"/>
              <a:t>Job Number</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pic>
        <p:nvPicPr>
          <p:cNvPr id="7" name="Picture 6" descr="Nexant_Logo_PNG_color.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06523" y="86072"/>
            <a:ext cx="1721107" cy="626292"/>
          </a:xfrm>
          <a:prstGeom prst="rect">
            <a:avLst/>
          </a:prstGeom>
        </p:spPr>
      </p:pic>
      <p:cxnSp>
        <p:nvCxnSpPr>
          <p:cNvPr id="8" name="Straight Arrow Connector 7"/>
          <p:cNvCxnSpPr/>
          <p:nvPr/>
        </p:nvCxnSpPr>
        <p:spPr bwMode="gray">
          <a:xfrm>
            <a:off x="-460623" y="362766"/>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gray">
          <a:xfrm>
            <a:off x="-460623" y="542766"/>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gray">
          <a:xfrm>
            <a:off x="-460623" y="1326238"/>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gray">
          <a:xfrm>
            <a:off x="-460623" y="1549400"/>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gray">
          <a:xfrm>
            <a:off x="-460623" y="6932036"/>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gray">
          <a:xfrm>
            <a:off x="-460623" y="7163705"/>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gray">
          <a:xfrm>
            <a:off x="-460623" y="7345621"/>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bwMode="gray">
          <a:xfrm>
            <a:off x="-990126" y="391211"/>
            <a:ext cx="870431"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Section Title Area</a:t>
            </a:r>
          </a:p>
        </p:txBody>
      </p:sp>
      <p:sp>
        <p:nvSpPr>
          <p:cNvPr id="17" name="TextBox 16"/>
          <p:cNvSpPr txBox="1"/>
          <p:nvPr/>
        </p:nvSpPr>
        <p:spPr bwMode="gray">
          <a:xfrm>
            <a:off x="-865092" y="845743"/>
            <a:ext cx="745397"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Slide Title Area</a:t>
            </a:r>
          </a:p>
        </p:txBody>
      </p:sp>
      <p:sp>
        <p:nvSpPr>
          <p:cNvPr id="18" name="TextBox 17"/>
          <p:cNvSpPr txBox="1"/>
          <p:nvPr/>
        </p:nvSpPr>
        <p:spPr bwMode="gray">
          <a:xfrm>
            <a:off x="-1352405" y="1387036"/>
            <a:ext cx="1232710"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Top Margin of</a:t>
            </a:r>
            <a:r>
              <a:rPr lang="en-GB" sz="800" b="1" baseline="0" dirty="0" smtClean="0">
                <a:solidFill>
                  <a:schemeClr val="bg1">
                    <a:lumMod val="50000"/>
                  </a:schemeClr>
                </a:solidFill>
                <a:latin typeface="Arial" pitchFamily="34" charset="0"/>
                <a:cs typeface="Arial" pitchFamily="34" charset="0"/>
              </a:rPr>
              <a:t> Body Text</a:t>
            </a:r>
            <a:endParaRPr lang="en-GB" sz="800" b="1" dirty="0" smtClean="0">
              <a:solidFill>
                <a:schemeClr val="bg1">
                  <a:lumMod val="50000"/>
                </a:schemeClr>
              </a:solidFill>
              <a:latin typeface="Arial" pitchFamily="34" charset="0"/>
              <a:cs typeface="Arial" pitchFamily="34" charset="0"/>
            </a:endParaRPr>
          </a:p>
        </p:txBody>
      </p:sp>
      <p:sp>
        <p:nvSpPr>
          <p:cNvPr id="19" name="TextBox 18"/>
          <p:cNvSpPr txBox="1"/>
          <p:nvPr/>
        </p:nvSpPr>
        <p:spPr bwMode="gray">
          <a:xfrm>
            <a:off x="-1493468" y="6784776"/>
            <a:ext cx="1373773"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Bottom Margin of</a:t>
            </a:r>
            <a:r>
              <a:rPr lang="en-GB" sz="800" b="1" baseline="0" dirty="0" smtClean="0">
                <a:solidFill>
                  <a:schemeClr val="bg1">
                    <a:lumMod val="50000"/>
                  </a:schemeClr>
                </a:solidFill>
                <a:latin typeface="Arial" pitchFamily="34" charset="0"/>
                <a:cs typeface="Arial" pitchFamily="34" charset="0"/>
              </a:rPr>
              <a:t> Body Text</a:t>
            </a:r>
            <a:endParaRPr lang="en-GB" sz="800" b="1" dirty="0" smtClean="0">
              <a:solidFill>
                <a:schemeClr val="bg1">
                  <a:lumMod val="50000"/>
                </a:schemeClr>
              </a:solidFill>
              <a:latin typeface="Arial" pitchFamily="34" charset="0"/>
              <a:cs typeface="Arial" pitchFamily="34" charset="0"/>
            </a:endParaRPr>
          </a:p>
        </p:txBody>
      </p:sp>
      <p:sp>
        <p:nvSpPr>
          <p:cNvPr id="20" name="TextBox 19"/>
          <p:cNvSpPr txBox="1"/>
          <p:nvPr/>
        </p:nvSpPr>
        <p:spPr bwMode="gray">
          <a:xfrm>
            <a:off x="-1650562" y="7194753"/>
            <a:ext cx="1530867" cy="123111"/>
          </a:xfrm>
          <a:prstGeom prst="rect">
            <a:avLst/>
          </a:prstGeom>
          <a:noFill/>
        </p:spPr>
        <p:txBody>
          <a:bodyPr wrap="none" lIns="0" tIns="0" rIns="0" bIns="0" rtlCol="0">
            <a:spAutoFit/>
          </a:bodyPr>
          <a:lstStyle/>
          <a:p>
            <a:pPr algn="r"/>
            <a:r>
              <a:rPr lang="en-GB" sz="800" b="1" dirty="0" smtClean="0">
                <a:solidFill>
                  <a:schemeClr val="bg1">
                    <a:lumMod val="50000"/>
                  </a:schemeClr>
                </a:solidFill>
                <a:latin typeface="Arial" pitchFamily="34" charset="0"/>
                <a:cs typeface="Arial" pitchFamily="34" charset="0"/>
              </a:rPr>
              <a:t>Document  Footer</a:t>
            </a:r>
            <a:r>
              <a:rPr lang="en-GB" sz="800" b="1" baseline="0" dirty="0" smtClean="0">
                <a:solidFill>
                  <a:schemeClr val="bg1">
                    <a:lumMod val="50000"/>
                  </a:schemeClr>
                </a:solidFill>
                <a:latin typeface="Arial" pitchFamily="34" charset="0"/>
                <a:cs typeface="Arial" pitchFamily="34" charset="0"/>
              </a:rPr>
              <a:t> and Page No</a:t>
            </a:r>
            <a:endParaRPr lang="en-GB" sz="800" b="1" dirty="0" smtClean="0">
              <a:solidFill>
                <a:schemeClr val="bg1">
                  <a:lumMod val="50000"/>
                </a:schemeClr>
              </a:solidFill>
              <a:latin typeface="Arial" pitchFamily="34" charset="0"/>
              <a:cs typeface="Arial" pitchFamily="34" charset="0"/>
            </a:endParaRPr>
          </a:p>
        </p:txBody>
      </p:sp>
      <p:cxnSp>
        <p:nvCxnSpPr>
          <p:cNvPr id="21" name="Straight Arrow Connector 20"/>
          <p:cNvCxnSpPr/>
          <p:nvPr/>
        </p:nvCxnSpPr>
        <p:spPr bwMode="gray">
          <a:xfrm>
            <a:off x="-460623" y="4168458"/>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gray">
          <a:xfrm>
            <a:off x="-460623" y="4311152"/>
            <a:ext cx="432048" cy="0"/>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bwMode="gray">
          <a:xfrm>
            <a:off x="-353367" y="-223245"/>
            <a:ext cx="553037"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Arial" pitchFamily="34" charset="0"/>
                <a:cs typeface="Arial" pitchFamily="34" charset="0"/>
              </a:rPr>
              <a:t>Left Margin</a:t>
            </a:r>
          </a:p>
        </p:txBody>
      </p:sp>
      <p:cxnSp>
        <p:nvCxnSpPr>
          <p:cNvPr id="38" name="Straight Arrow Connector 37"/>
          <p:cNvCxnSpPr/>
          <p:nvPr/>
        </p:nvCxnSpPr>
        <p:spPr bwMode="gray">
          <a:xfrm>
            <a:off x="542042"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gray">
          <a:xfrm>
            <a:off x="3659772"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gray">
          <a:xfrm>
            <a:off x="3803443"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gray">
          <a:xfrm>
            <a:off x="6912465"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gray">
          <a:xfrm>
            <a:off x="7040896"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gray">
          <a:xfrm>
            <a:off x="10142300" y="-269701"/>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bwMode="gray">
          <a:xfrm>
            <a:off x="595361" y="-215581"/>
            <a:ext cx="3096000"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Arial" pitchFamily="34" charset="0"/>
                <a:cs typeface="Arial" pitchFamily="34" charset="0"/>
              </a:rPr>
              <a:t>Column width of 3 column  layout</a:t>
            </a:r>
          </a:p>
        </p:txBody>
      </p:sp>
      <p:sp>
        <p:nvSpPr>
          <p:cNvPr id="45" name="TextBox 44"/>
          <p:cNvSpPr txBox="1"/>
          <p:nvPr/>
        </p:nvSpPr>
        <p:spPr bwMode="gray">
          <a:xfrm>
            <a:off x="10409450" y="-223245"/>
            <a:ext cx="626775"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Arial" pitchFamily="34" charset="0"/>
                <a:cs typeface="Arial" pitchFamily="34" charset="0"/>
              </a:rPr>
              <a:t>RightMargin</a:t>
            </a:r>
          </a:p>
        </p:txBody>
      </p:sp>
      <p:sp>
        <p:nvSpPr>
          <p:cNvPr id="46" name="TextBox 45"/>
          <p:cNvSpPr txBox="1"/>
          <p:nvPr/>
        </p:nvSpPr>
        <p:spPr bwMode="gray">
          <a:xfrm>
            <a:off x="3802334" y="-215581"/>
            <a:ext cx="3096000"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Arial" pitchFamily="34" charset="0"/>
                <a:cs typeface="Arial" pitchFamily="34" charset="0"/>
              </a:rPr>
              <a:t>Column width of 3 column  layout</a:t>
            </a:r>
          </a:p>
        </p:txBody>
      </p:sp>
      <p:sp>
        <p:nvSpPr>
          <p:cNvPr id="47" name="TextBox 46"/>
          <p:cNvSpPr txBox="1"/>
          <p:nvPr/>
        </p:nvSpPr>
        <p:spPr bwMode="gray">
          <a:xfrm>
            <a:off x="7009307" y="-215581"/>
            <a:ext cx="3096000"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Arial" pitchFamily="34" charset="0"/>
                <a:cs typeface="Arial" pitchFamily="34" charset="0"/>
              </a:rPr>
              <a:t>Column width of 3 column  layout</a:t>
            </a:r>
          </a:p>
        </p:txBody>
      </p:sp>
      <p:cxnSp>
        <p:nvCxnSpPr>
          <p:cNvPr id="48" name="Straight Arrow Connector 47"/>
          <p:cNvCxnSpPr/>
          <p:nvPr/>
        </p:nvCxnSpPr>
        <p:spPr bwMode="gray">
          <a:xfrm flipV="1">
            <a:off x="5274447"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gray">
          <a:xfrm flipV="1">
            <a:off x="5407797"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bwMode="gray">
          <a:xfrm flipV="1">
            <a:off x="558800"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gray">
          <a:xfrm flipV="1">
            <a:off x="10142300" y="7597055"/>
            <a:ext cx="0" cy="216024"/>
          </a:xfrm>
          <a:prstGeom prst="straightConnector1">
            <a:avLst/>
          </a:prstGeom>
          <a:ln w="19050">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bwMode="gray">
          <a:xfrm>
            <a:off x="570672" y="7705067"/>
            <a:ext cx="4691903"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mn-lt"/>
                <a:cs typeface="Arial" pitchFamily="34" charset="0"/>
              </a:rPr>
              <a:t>Column width of Double column for Full Page</a:t>
            </a:r>
          </a:p>
        </p:txBody>
      </p:sp>
      <p:sp>
        <p:nvSpPr>
          <p:cNvPr id="53" name="TextBox 52"/>
          <p:cNvSpPr txBox="1"/>
          <p:nvPr/>
        </p:nvSpPr>
        <p:spPr bwMode="gray">
          <a:xfrm>
            <a:off x="-353367" y="7643511"/>
            <a:ext cx="553037"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Arial" pitchFamily="34" charset="0"/>
                <a:cs typeface="Arial" pitchFamily="34" charset="0"/>
              </a:rPr>
              <a:t>Left Margin</a:t>
            </a:r>
          </a:p>
        </p:txBody>
      </p:sp>
      <p:sp>
        <p:nvSpPr>
          <p:cNvPr id="54" name="TextBox 53"/>
          <p:cNvSpPr txBox="1"/>
          <p:nvPr/>
        </p:nvSpPr>
        <p:spPr bwMode="gray">
          <a:xfrm>
            <a:off x="10409450" y="7643511"/>
            <a:ext cx="626775" cy="123111"/>
          </a:xfrm>
          <a:prstGeom prst="rect">
            <a:avLst/>
          </a:prstGeom>
          <a:noFill/>
        </p:spPr>
        <p:txBody>
          <a:bodyPr wrap="none" lIns="0" tIns="0" rIns="0" bIns="0" rtlCol="0">
            <a:spAutoFit/>
          </a:bodyPr>
          <a:lstStyle/>
          <a:p>
            <a:pPr algn="l"/>
            <a:r>
              <a:rPr lang="en-GB" sz="800" b="1" dirty="0" smtClean="0">
                <a:solidFill>
                  <a:schemeClr val="bg1">
                    <a:lumMod val="50000"/>
                  </a:schemeClr>
                </a:solidFill>
                <a:latin typeface="+mn-lt"/>
                <a:cs typeface="Arial" pitchFamily="34" charset="0"/>
              </a:rPr>
              <a:t>RightMargin</a:t>
            </a:r>
          </a:p>
        </p:txBody>
      </p:sp>
      <p:sp>
        <p:nvSpPr>
          <p:cNvPr id="55" name="TextBox 54"/>
          <p:cNvSpPr txBox="1"/>
          <p:nvPr/>
        </p:nvSpPr>
        <p:spPr bwMode="gray">
          <a:xfrm>
            <a:off x="5424742" y="7705067"/>
            <a:ext cx="4691903" cy="123111"/>
          </a:xfrm>
          <a:prstGeom prst="rect">
            <a:avLst/>
          </a:prstGeom>
          <a:noFill/>
        </p:spPr>
        <p:txBody>
          <a:bodyPr wrap="square" lIns="0" tIns="0" rIns="0" bIns="0" rtlCol="0">
            <a:spAutoFit/>
          </a:bodyPr>
          <a:lstStyle/>
          <a:p>
            <a:pPr algn="ctr"/>
            <a:r>
              <a:rPr lang="en-GB" sz="800" b="1" dirty="0" smtClean="0">
                <a:solidFill>
                  <a:schemeClr val="bg1">
                    <a:lumMod val="50000"/>
                  </a:schemeClr>
                </a:solidFill>
                <a:latin typeface="+mn-lt"/>
                <a:cs typeface="Arial" pitchFamily="34" charset="0"/>
              </a:rPr>
              <a:t>Column width of Double column for Full Page</a:t>
            </a:r>
          </a:p>
        </p:txBody>
      </p:sp>
      <p:cxnSp>
        <p:nvCxnSpPr>
          <p:cNvPr id="56" name="Straight Connector 55"/>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Slide Number Placeholder 5"/>
          <p:cNvSpPr>
            <a:spLocks noGrp="1"/>
          </p:cNvSpPr>
          <p:nvPr>
            <p:ph type="sldNum" sz="quarter" idx="4"/>
          </p:nvPr>
        </p:nvSpPr>
        <p:spPr>
          <a:xfrm>
            <a:off x="9732579" y="7159624"/>
            <a:ext cx="698876" cy="196851"/>
          </a:xfrm>
          <a:prstGeom prst="rect">
            <a:avLst/>
          </a:prstGeom>
        </p:spPr>
        <p:txBody>
          <a:bodyPr vert="horz" lIns="104287" tIns="52144" rIns="104287" bIns="52144" rtlCol="0" anchor="ctr"/>
          <a:lstStyle>
            <a:lvl1pPr algn="r">
              <a:defRPr sz="1200" b="1">
                <a:solidFill>
                  <a:schemeClr val="tx2"/>
                </a:solidFill>
              </a:defRPr>
            </a:lvl1pPr>
          </a:lstStyle>
          <a:p>
            <a:fld id="{276DE07D-12F9-FF40-B07B-9B015B6B1FBE}" type="slidenum">
              <a:rPr lang="en-GB" smtClean="0"/>
              <a:pPr/>
              <a:t>‹#›</a:t>
            </a:fld>
            <a:endParaRPr lang="en-GB" dirty="0"/>
          </a:p>
        </p:txBody>
      </p:sp>
      <p:sp>
        <p:nvSpPr>
          <p:cNvPr id="58" name="Footer Placeholder 8"/>
          <p:cNvSpPr>
            <a:spLocks noGrp="1"/>
          </p:cNvSpPr>
          <p:nvPr>
            <p:ph type="ftr" sz="quarter" idx="3"/>
          </p:nvPr>
        </p:nvSpPr>
        <p:spPr>
          <a:xfrm>
            <a:off x="514349" y="7159624"/>
            <a:ext cx="6279855" cy="196851"/>
          </a:xfrm>
          <a:prstGeom prst="rect">
            <a:avLst/>
          </a:prstGeom>
        </p:spPr>
        <p:txBody>
          <a:bodyPr vert="horz" lIns="91440" tIns="45720" rIns="91440" bIns="45720" rtlCol="0" anchor="ctr"/>
          <a:lstStyle>
            <a:lvl1pPr algn="l">
              <a:defRPr sz="1000">
                <a:solidFill>
                  <a:srgbClr val="8989A0"/>
                </a:solidFill>
              </a:defRPr>
            </a:lvl1pPr>
          </a:lstStyle>
          <a:p>
            <a:r>
              <a:rPr lang="en-GB" smtClean="0"/>
              <a:t>Market Analytics: Olefins - 2020</a:t>
            </a:r>
            <a:endParaRPr lang="en-GB" dirty="0" smtClean="0"/>
          </a:p>
        </p:txBody>
      </p:sp>
      <p:sp>
        <p:nvSpPr>
          <p:cNvPr id="59" name="Date Placeholder 1"/>
          <p:cNvSpPr>
            <a:spLocks noGrp="1"/>
          </p:cNvSpPr>
          <p:nvPr>
            <p:ph type="dt" sz="half" idx="2"/>
          </p:nvPr>
        </p:nvSpPr>
        <p:spPr bwMode="gray">
          <a:xfrm>
            <a:off x="6459523" y="7132889"/>
            <a:ext cx="3251384" cy="210886"/>
          </a:xfrm>
          <a:prstGeom prst="rect">
            <a:avLst/>
          </a:prstGeom>
        </p:spPr>
        <p:txBody>
          <a:bodyPr/>
          <a:lstStyle>
            <a:lvl1pPr algn="r">
              <a:defRPr sz="1000" b="0">
                <a:solidFill>
                  <a:srgbClr val="8989A0"/>
                </a:solidFill>
                <a:latin typeface="Arial" pitchFamily="34" charset="0"/>
                <a:cs typeface="Arial" pitchFamily="34" charset="0"/>
              </a:defRPr>
            </a:lvl1pPr>
          </a:lstStyle>
          <a:p>
            <a:endParaRPr lang="en-GB" dirty="0"/>
          </a:p>
        </p:txBody>
      </p:sp>
    </p:spTree>
    <p:extLst>
      <p:ext uri="{BB962C8B-B14F-4D97-AF65-F5344CB8AC3E}">
        <p14:creationId xmlns:p14="http://schemas.microsoft.com/office/powerpoint/2010/main" val="27816512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62" r:id="rId5"/>
    <p:sldLayoutId id="2147483665" r:id="rId6"/>
    <p:sldLayoutId id="2147483652" r:id="rId7"/>
    <p:sldLayoutId id="2147483664" r:id="rId8"/>
    <p:sldLayoutId id="2147483654" r:id="rId9"/>
    <p:sldLayoutId id="2147483655" r:id="rId10"/>
    <p:sldLayoutId id="2147483666" r:id="rId11"/>
    <p:sldLayoutId id="2147483672" r:id="rId12"/>
    <p:sldLayoutId id="2147483673" r:id="rId13"/>
  </p:sldLayoutIdLst>
  <p:transition>
    <p:fade/>
  </p:transition>
  <p:timing>
    <p:tnLst>
      <p:par>
        <p:cTn id="1" dur="indefinite" restart="never" nodeType="tmRoot"/>
      </p:par>
    </p:tnLst>
  </p:timing>
  <p:hf hdr="0" dt="0"/>
  <p:txStyles>
    <p:titleStyle>
      <a:lvl1pPr algn="l" defTabSz="521437"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p:bodyStyle>
    <p:otherStyle>
      <a:defPPr>
        <a:defRPr lang="en-GB"/>
      </a:defPPr>
      <a:lvl1pPr marL="0" indent="0" algn="l" defTabSz="521437" rtl="0" eaLnBrk="1" latinLnBrk="0" hangingPunct="1">
        <a:lnSpc>
          <a:spcPct val="100000"/>
        </a:lnSpc>
        <a:spcBef>
          <a:spcPts val="0"/>
        </a:spcBef>
        <a:spcAft>
          <a:spcPts val="0"/>
        </a:spcAft>
        <a:buClr>
          <a:schemeClr val="accent2"/>
        </a:buClr>
        <a:buFontTx/>
        <a:buNone/>
        <a:defRPr sz="1600" kern="1200">
          <a:solidFill>
            <a:schemeClr val="tx1"/>
          </a:solidFill>
          <a:latin typeface="+mn-lt"/>
          <a:ea typeface="+mn-ea"/>
          <a:cs typeface="Arial"/>
        </a:defRPr>
      </a:lvl1pPr>
      <a:lvl2pPr marL="180000" indent="-180000" algn="l" defTabSz="521437" rtl="0" eaLnBrk="1" latinLnBrk="0" hangingPunct="1">
        <a:lnSpc>
          <a:spcPct val="100000"/>
        </a:lnSpc>
        <a:spcBef>
          <a:spcPts val="0"/>
        </a:spcBef>
        <a:spcAft>
          <a:spcPts val="0"/>
        </a:spcAft>
        <a:buClr>
          <a:schemeClr val="accent2"/>
        </a:buClr>
        <a:buSzPct val="130000"/>
        <a:buFont typeface="Wingdings" charset="2"/>
        <a:buChar char="§"/>
        <a:defRPr sz="1600" kern="1200">
          <a:solidFill>
            <a:schemeClr val="tx1"/>
          </a:solidFill>
          <a:latin typeface="+mn-lt"/>
          <a:ea typeface="+mn-ea"/>
          <a:cs typeface="Arial"/>
        </a:defRPr>
      </a:lvl2pPr>
      <a:lvl3pPr marL="360000" indent="-180000" algn="l" defTabSz="521437" rtl="0" eaLnBrk="1" latinLnBrk="0" hangingPunct="1">
        <a:lnSpc>
          <a:spcPct val="100000"/>
        </a:lnSpc>
        <a:spcBef>
          <a:spcPts val="0"/>
        </a:spcBef>
        <a:spcAft>
          <a:spcPts val="0"/>
        </a:spcAft>
        <a:buClr>
          <a:schemeClr val="accent2"/>
        </a:buClr>
        <a:buFont typeface="Wingdings" panose="05000000000000000000" pitchFamily="2" charset="2"/>
        <a:buChar char=""/>
        <a:defRPr sz="1600" kern="1200">
          <a:solidFill>
            <a:schemeClr val="tx1"/>
          </a:solidFill>
          <a:latin typeface="+mn-lt"/>
          <a:ea typeface="+mn-ea"/>
          <a:cs typeface="Arial"/>
        </a:defRPr>
      </a:lvl3pPr>
      <a:lvl4pPr marL="540000" indent="-180000" algn="l" defTabSz="521437" rtl="0" eaLnBrk="1" latinLnBrk="0" hangingPunct="1">
        <a:lnSpc>
          <a:spcPct val="100000"/>
        </a:lnSpc>
        <a:spcBef>
          <a:spcPts val="0"/>
        </a:spcBef>
        <a:spcAft>
          <a:spcPts val="0"/>
        </a:spcAft>
        <a:buClr>
          <a:schemeClr val="accent5"/>
        </a:buClr>
        <a:buFont typeface="Lucida Grande"/>
        <a:buChar char="-"/>
        <a:defRPr sz="1600" kern="1200" baseline="0">
          <a:solidFill>
            <a:schemeClr val="tx1"/>
          </a:solidFill>
          <a:latin typeface="+mn-lt"/>
          <a:ea typeface="+mn-ea"/>
          <a:cs typeface="Arial"/>
        </a:defRPr>
      </a:lvl4pPr>
      <a:lvl5pPr marL="720000" indent="-180000" algn="l" defTabSz="521437" rtl="0" eaLnBrk="1" latinLnBrk="0" hangingPunct="1">
        <a:lnSpc>
          <a:spcPct val="100000"/>
        </a:lnSpc>
        <a:spcBef>
          <a:spcPts val="0"/>
        </a:spcBef>
        <a:spcAft>
          <a:spcPts val="0"/>
        </a:spcAft>
        <a:buClr>
          <a:schemeClr val="accent5"/>
        </a:buClr>
        <a:buFont typeface="Lucida Grande"/>
        <a:buChar char="-"/>
        <a:defRPr sz="1600" kern="1200">
          <a:solidFill>
            <a:schemeClr val="tx1"/>
          </a:solidFill>
          <a:latin typeface="+mn-lt"/>
          <a:ea typeface="+mn-ea"/>
          <a:cs typeface="Arial"/>
        </a:defRPr>
      </a:lvl5pPr>
      <a:lvl6pPr marL="900000" indent="-180000" algn="l" defTabSz="521437" rtl="0" eaLnBrk="1" latinLnBrk="0" hangingPunct="1">
        <a:lnSpc>
          <a:spcPct val="100000"/>
        </a:lnSpc>
        <a:spcBef>
          <a:spcPts val="0"/>
        </a:spcBef>
        <a:spcAft>
          <a:spcPts val="0"/>
        </a:spcAft>
        <a:buClr>
          <a:schemeClr val="accent5"/>
        </a:buClr>
        <a:buFont typeface="Lucida Grande"/>
        <a:buChar char="-"/>
        <a:defRPr sz="1600" kern="1200">
          <a:solidFill>
            <a:schemeClr val="tx1"/>
          </a:solidFill>
          <a:latin typeface="+mn-lt"/>
          <a:ea typeface="+mn-ea"/>
          <a:cs typeface="Arial"/>
        </a:defRPr>
      </a:lvl6pPr>
      <a:lvl7pPr marL="1080000" indent="-180000" algn="l" defTabSz="521437" rtl="0" eaLnBrk="1" latinLnBrk="0" hangingPunct="1">
        <a:lnSpc>
          <a:spcPct val="100000"/>
        </a:lnSpc>
        <a:spcBef>
          <a:spcPts val="0"/>
        </a:spcBef>
        <a:spcAft>
          <a:spcPts val="0"/>
        </a:spcAft>
        <a:buClr>
          <a:schemeClr val="accent5"/>
        </a:buClr>
        <a:buFont typeface="Arial" panose="020B0604020202020204" pitchFamily="34" charset="0"/>
        <a:buChar char="-"/>
        <a:defRPr sz="1600" kern="1200" baseline="0">
          <a:solidFill>
            <a:schemeClr val="tx1"/>
          </a:solidFill>
          <a:latin typeface="+mn-lt"/>
          <a:ea typeface="+mn-ea"/>
          <a:cs typeface="+mn-cs"/>
        </a:defRPr>
      </a:lvl7pPr>
      <a:lvl8pPr marL="1260000" indent="-180000" algn="l" defTabSz="521437" rtl="0" eaLnBrk="1" latinLnBrk="0" hangingPunct="1">
        <a:lnSpc>
          <a:spcPct val="100000"/>
        </a:lnSpc>
        <a:spcBef>
          <a:spcPts val="0"/>
        </a:spcBef>
        <a:spcAft>
          <a:spcPts val="0"/>
        </a:spcAft>
        <a:buClr>
          <a:schemeClr val="accent5"/>
        </a:buClr>
        <a:buFont typeface="Arial" panose="020B0604020202020204" pitchFamily="34" charset="0"/>
        <a:buChar char="-"/>
        <a:defRPr sz="1600" kern="1200" baseline="0">
          <a:solidFill>
            <a:schemeClr val="tx1"/>
          </a:solidFill>
          <a:latin typeface="+mn-lt"/>
          <a:ea typeface="+mn-ea"/>
          <a:cs typeface="+mn-cs"/>
        </a:defRPr>
      </a:lvl8pPr>
      <a:lvl9pPr marL="1440000" indent="-180000" algn="l" defTabSz="521437" rtl="0" eaLnBrk="1" latinLnBrk="0" hangingPunct="1">
        <a:lnSpc>
          <a:spcPct val="100000"/>
        </a:lnSpc>
        <a:spcBef>
          <a:spcPts val="0"/>
        </a:spcBef>
        <a:spcAft>
          <a:spcPts val="0"/>
        </a:spcAft>
        <a:buClr>
          <a:schemeClr val="accent5"/>
        </a:buClr>
        <a:buFont typeface="Arial" panose="020B0604020202020204" pitchFamily="34" charset="0"/>
        <a:buChar char="-"/>
        <a:defRPr sz="160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10.xml"/><Relationship Id="rId7" Type="http://schemas.openxmlformats.org/officeDocument/2006/relationships/oleObject" Target="../embeddings/oleObject8.bin"/><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slideLayout" Target="../slideLayouts/slideLayout1.xml"/><Relationship Id="rId5" Type="http://schemas.openxmlformats.org/officeDocument/2006/relationships/audio" Target="../media/media1.m4a"/><Relationship Id="rId10" Type="http://schemas.openxmlformats.org/officeDocument/2006/relationships/image" Target="../media/image6.png"/><Relationship Id="rId4" Type="http://schemas.microsoft.com/office/2007/relationships/media" Target="../media/media1.m4a"/><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4.emf"/><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aibbotson@nexant.com" TargetMode="External"/><Relationship Id="rId5" Type="http://schemas.openxmlformats.org/officeDocument/2006/relationships/hyperlink" Target="mailto:jbelbin@nexant.com" TargetMode="External"/><Relationship Id="rId4" Type="http://schemas.openxmlformats.org/officeDocument/2006/relationships/hyperlink" Target="https://www.nexantsubscriptions.com/reports/market-analytics-methanol-20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657493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27" name="think-cell Slide" r:id="rId7" imgW="353" imgH="353" progId="TCLayout.ActiveDocument.1">
                  <p:embed/>
                </p:oleObj>
              </mc:Choice>
              <mc:Fallback>
                <p:oleObj name="think-cell Slide" r:id="rId7" imgW="353" imgH="353"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lnSpc>
                <a:spcPct val="110000"/>
              </a:lnSpc>
              <a:spcBef>
                <a:spcPct val="0"/>
              </a:spcBef>
              <a:spcAft>
                <a:spcPct val="0"/>
              </a:spcAft>
            </a:pPr>
            <a:endParaRPr lang="en-US" sz="3600" dirty="0">
              <a:latin typeface="Arial Narrow"/>
              <a:ea typeface="+mj-ea"/>
              <a:cs typeface="Arial"/>
              <a:sym typeface="Arial Narrow"/>
            </a:endParaRPr>
          </a:p>
        </p:txBody>
      </p:sp>
      <p:sp>
        <p:nvSpPr>
          <p:cNvPr id="5" name="Title 4"/>
          <p:cNvSpPr>
            <a:spLocks noGrp="1"/>
          </p:cNvSpPr>
          <p:nvPr>
            <p:ph type="ctrTitle"/>
          </p:nvPr>
        </p:nvSpPr>
        <p:spPr>
          <a:xfrm>
            <a:off x="741388" y="2975761"/>
            <a:ext cx="9221088" cy="960526"/>
          </a:xfrm>
        </p:spPr>
        <p:txBody>
          <a:bodyPr/>
          <a:lstStyle/>
          <a:p>
            <a:r>
              <a:rPr lang="en-US" dirty="0"/>
              <a:t>Market Analytics: </a:t>
            </a:r>
            <a:r>
              <a:rPr lang="en-US" dirty="0" smtClean="0"/>
              <a:t>Methanol &amp; Derivatives – </a:t>
            </a:r>
            <a:r>
              <a:rPr lang="en-US" dirty="0" smtClean="0"/>
              <a:t>2020</a:t>
            </a:r>
            <a:br>
              <a:rPr lang="en-US" dirty="0" smtClean="0"/>
            </a:br>
            <a:r>
              <a:rPr lang="en-US" dirty="0"/>
              <a:t/>
            </a:r>
            <a:br>
              <a:rPr lang="en-US" dirty="0"/>
            </a:br>
            <a:r>
              <a:rPr lang="en-US" dirty="0"/>
              <a:t>Abstract</a:t>
            </a:r>
            <a:br>
              <a:rPr lang="en-US" dirty="0"/>
            </a:br>
            <a:r>
              <a:rPr lang="en-US" sz="2000" dirty="0"/>
              <a:t>Please view in Slide Show</a:t>
            </a:r>
            <a:endParaRPr lang="en-US" sz="2000" dirty="0"/>
          </a:p>
        </p:txBody>
      </p:sp>
      <p:sp>
        <p:nvSpPr>
          <p:cNvPr id="12" name="Text Placeholder 3"/>
          <p:cNvSpPr>
            <a:spLocks noGrp="1"/>
          </p:cNvSpPr>
          <p:nvPr>
            <p:ph type="body" sz="quarter" idx="17"/>
          </p:nvPr>
        </p:nvSpPr>
        <p:spPr>
          <a:xfrm>
            <a:off x="3025592" y="679569"/>
            <a:ext cx="6698983" cy="774375"/>
          </a:xfrm>
        </p:spPr>
        <p:txBody>
          <a:bodyPr/>
          <a:lstStyle/>
          <a:p>
            <a:r>
              <a:rPr lang="en-US" b="1" dirty="0">
                <a:solidFill>
                  <a:srgbClr val="0070CD"/>
                </a:solidFill>
              </a:rPr>
              <a:t>Markets and Profitability</a:t>
            </a:r>
          </a:p>
        </p:txBody>
      </p:sp>
      <p:pic>
        <p:nvPicPr>
          <p:cNvPr id="13" name="Picture 12"/>
          <p:cNvPicPr/>
          <p:nvPr/>
        </p:nvPicPr>
        <p:blipFill>
          <a:blip r:embed="rId9">
            <a:extLst>
              <a:ext uri="{28A0092B-C50C-407E-A947-70E740481C1C}">
                <a14:useLocalDpi xmlns:a14="http://schemas.microsoft.com/office/drawing/2010/main" val="0"/>
              </a:ext>
            </a:extLst>
          </a:blip>
          <a:srcRect/>
          <a:stretch>
            <a:fillRect/>
          </a:stretch>
        </p:blipFill>
        <p:spPr bwMode="auto">
          <a:xfrm>
            <a:off x="9163124" y="468263"/>
            <a:ext cx="1033145" cy="1018540"/>
          </a:xfrm>
          <a:prstGeom prst="rect">
            <a:avLst/>
          </a:prstGeom>
          <a:noFill/>
          <a:ln>
            <a:noFill/>
          </a:ln>
        </p:spPr>
      </p:pic>
      <p:sp>
        <p:nvSpPr>
          <p:cNvPr id="14" name="Text Placeholder 5"/>
          <p:cNvSpPr>
            <a:spLocks noGrp="1"/>
          </p:cNvSpPr>
          <p:nvPr>
            <p:ph type="body" sz="quarter" idx="4294967295"/>
          </p:nvPr>
        </p:nvSpPr>
        <p:spPr>
          <a:xfrm>
            <a:off x="741388" y="6418630"/>
            <a:ext cx="5580000" cy="360000"/>
          </a:xfrm>
          <a:prstGeom prst="rect">
            <a:avLst/>
          </a:prstGeom>
        </p:spPr>
        <p:txBody>
          <a:bodyPr/>
          <a:lstStyle/>
          <a:p>
            <a:r>
              <a:rPr lang="en-GB" dirty="0" smtClean="0"/>
              <a:t>June 2020</a:t>
            </a:r>
            <a:endParaRPr lang="en-GB" dirty="0"/>
          </a:p>
        </p:txBody>
      </p:sp>
      <p:pic>
        <p:nvPicPr>
          <p:cNvPr id="11" name="Audio 1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1347643214"/>
      </p:ext>
    </p:extLst>
  </p:cSld>
  <p:clrMapOvr>
    <a:masterClrMapping/>
  </p:clrMapOvr>
  <mc:AlternateContent xmlns:mc="http://schemas.openxmlformats.org/markup-compatibility/2006" xmlns:p14="http://schemas.microsoft.com/office/powerpoint/2010/main">
    <mc:Choice Requires="p14">
      <p:transition spd="med" p14:dur="700" advTm="12119">
        <p:fade/>
      </p:transition>
    </mc:Choice>
    <mc:Fallback xmlns="">
      <p:transition spd="med" advTm="12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7050" y="582745"/>
            <a:ext cx="8638215" cy="746256"/>
          </a:xfrm>
        </p:spPr>
        <p:txBody>
          <a:bodyPr>
            <a:noAutofit/>
          </a:bodyPr>
          <a:lstStyle/>
          <a:p>
            <a:r>
              <a:rPr lang="en-GB" dirty="0"/>
              <a:t>Subscriptions and Reports are delivered via three established </a:t>
            </a:r>
            <a:r>
              <a:rPr lang="en-GB" dirty="0" smtClean="0"/>
              <a:t>programs – publishing over 100 reports per year</a:t>
            </a:r>
            <a:endParaRPr lang="en-GB" dirty="0"/>
          </a:p>
        </p:txBody>
      </p:sp>
      <p:sp>
        <p:nvSpPr>
          <p:cNvPr id="2" name="Footer Placeholder 1"/>
          <p:cNvSpPr>
            <a:spLocks noGrp="1"/>
          </p:cNvSpPr>
          <p:nvPr>
            <p:ph type="ftr" sz="quarter" idx="3"/>
          </p:nvPr>
        </p:nvSpPr>
        <p:spPr/>
        <p:txBody>
          <a:bodyPr/>
          <a:lstStyle/>
          <a:p>
            <a:r>
              <a:rPr lang="en-GB" dirty="0"/>
              <a:t>Market Analytics: Methanol &amp; Derivatives - 2020</a:t>
            </a:r>
          </a:p>
        </p:txBody>
      </p:sp>
      <p:sp>
        <p:nvSpPr>
          <p:cNvPr id="5" name="Slide Number Placeholder 4"/>
          <p:cNvSpPr>
            <a:spLocks noGrp="1"/>
          </p:cNvSpPr>
          <p:nvPr>
            <p:ph type="sldNum" sz="quarter" idx="4"/>
          </p:nvPr>
        </p:nvSpPr>
        <p:spPr/>
        <p:txBody>
          <a:bodyPr/>
          <a:lstStyle/>
          <a:p>
            <a:fld id="{276DE07D-12F9-FF40-B07B-9B015B6B1FBE}" type="slidenum">
              <a:rPr lang="en-GB" smtClean="0"/>
              <a:pPr/>
              <a:t>9</a:t>
            </a:fld>
            <a:endParaRPr lang="en-GB" dirty="0"/>
          </a:p>
        </p:txBody>
      </p:sp>
      <p:sp>
        <p:nvSpPr>
          <p:cNvPr id="21" name="Rectangle 20"/>
          <p:cNvSpPr/>
          <p:nvPr/>
        </p:nvSpPr>
        <p:spPr>
          <a:xfrm>
            <a:off x="495731" y="149868"/>
            <a:ext cx="1616148" cy="276999"/>
          </a:xfrm>
          <a:prstGeom prst="rect">
            <a:avLst/>
          </a:prstGeom>
        </p:spPr>
        <p:txBody>
          <a:bodyPr wrap="none">
            <a:spAutoFit/>
          </a:bodyPr>
          <a:lstStyle/>
          <a:p>
            <a:pPr>
              <a:spcBef>
                <a:spcPct val="0"/>
              </a:spcBef>
              <a:spcAft>
                <a:spcPts val="300"/>
              </a:spcAft>
            </a:pPr>
            <a:r>
              <a:rPr lang="en-GB" sz="1200" dirty="0">
                <a:solidFill>
                  <a:schemeClr val="bg1">
                    <a:lumMod val="50000"/>
                  </a:schemeClr>
                </a:solidFill>
                <a:latin typeface="+mj-lt"/>
              </a:rPr>
              <a:t>NexantSubscriptions.com</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pic>
        <p:nvPicPr>
          <p:cNvPr id="4" name="Picture 3"/>
          <p:cNvPicPr>
            <a:picLocks noChangeAspect="1"/>
          </p:cNvPicPr>
          <p:nvPr/>
        </p:nvPicPr>
        <p:blipFill>
          <a:blip r:embed="rId6"/>
          <a:stretch>
            <a:fillRect/>
          </a:stretch>
        </p:blipFill>
        <p:spPr>
          <a:xfrm>
            <a:off x="405606" y="1438275"/>
            <a:ext cx="9877425" cy="4686300"/>
          </a:xfrm>
          <a:prstGeom prst="rect">
            <a:avLst/>
          </a:prstGeom>
        </p:spPr>
      </p:pic>
    </p:spTree>
    <p:extLst>
      <p:ext uri="{BB962C8B-B14F-4D97-AF65-F5344CB8AC3E}">
        <p14:creationId xmlns:p14="http://schemas.microsoft.com/office/powerpoint/2010/main" val="1343439881"/>
      </p:ext>
    </p:extLst>
  </p:cSld>
  <p:clrMapOvr>
    <a:masterClrMapping/>
  </p:clrMapOvr>
  <mc:AlternateContent xmlns:mc="http://schemas.openxmlformats.org/markup-compatibility/2006" xmlns:p14="http://schemas.microsoft.com/office/powerpoint/2010/main">
    <mc:Choice Requires="p14">
      <p:transition spd="med" p14:dur="700" advTm="131572">
        <p:fade/>
      </p:transition>
    </mc:Choice>
    <mc:Fallback xmlns="">
      <p:transition spd="med" advTm="131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3900222" y="5216252"/>
            <a:ext cx="4802620" cy="1782689"/>
          </a:xfrm>
        </p:spPr>
        <p:txBody>
          <a:bodyPr/>
          <a:lstStyle/>
          <a:p>
            <a:r>
              <a:rPr lang="en-GB" dirty="0" smtClean="0">
                <a:solidFill>
                  <a:schemeClr val="tx1"/>
                </a:solidFill>
              </a:rPr>
              <a:t>“</a:t>
            </a:r>
            <a:r>
              <a:rPr lang="en-GB" dirty="0">
                <a:solidFill>
                  <a:srgbClr val="4C4C4C"/>
                </a:solidFill>
              </a:rPr>
              <a:t>This Presentation was prepared by Nexant, Inc. (“Nexant</a:t>
            </a:r>
            <a:r>
              <a:rPr lang="en-GB" dirty="0" smtClean="0">
                <a:solidFill>
                  <a:srgbClr val="4C4C4C"/>
                </a:solidFill>
              </a:rPr>
              <a:t>”).  Except </a:t>
            </a:r>
            <a:r>
              <a:rPr lang="en-GB" dirty="0">
                <a:solidFill>
                  <a:srgbClr val="4C4C4C"/>
                </a:solidFill>
              </a:rPr>
              <a:t>where specifically stated otherwise in this Report, the information contained herein is prepared on the basis of information that is publicly available, and contains no confidential third party technical information to the best knowledge of Nexant. Aforesaid information has not been independently verified or otherwise examined to determine its accuracy, completeness or financial feasibility. Neither Nexant, Subscriber nor any person acting on behalf of either assumes any liabilities with respect to the use of or for damages resulting from the use of any information contained in this Report. Nexant does not represent or warrant that any assumed conditions will come to pass.</a:t>
            </a:r>
          </a:p>
          <a:p>
            <a:r>
              <a:rPr lang="en-GB" dirty="0">
                <a:solidFill>
                  <a:srgbClr val="4C4C4C"/>
                </a:solidFill>
              </a:rPr>
              <a:t>The Report is submitted on the understanding that the Subscriber will maintain the contents confidential except for the Subscriber’s internal use. The Report should not be reproduced, distributed or used without first obtaining prior written consent by Nexant. Each Subscriber agrees to use reasonable effort to protect the confidential nature of the Report.</a:t>
            </a:r>
          </a:p>
          <a:p>
            <a:r>
              <a:rPr lang="en-GB" dirty="0">
                <a:solidFill>
                  <a:srgbClr val="4C4C4C"/>
                </a:solidFill>
              </a:rPr>
              <a:t>Copyright © by Nexant Inc. </a:t>
            </a:r>
            <a:r>
              <a:rPr lang="en-GB" dirty="0" smtClean="0">
                <a:solidFill>
                  <a:srgbClr val="4C4C4C"/>
                </a:solidFill>
              </a:rPr>
              <a:t>2020. </a:t>
            </a:r>
            <a:r>
              <a:rPr lang="en-GB" dirty="0">
                <a:solidFill>
                  <a:srgbClr val="4C4C4C"/>
                </a:solidFill>
              </a:rPr>
              <a:t>All rights reserved.</a:t>
            </a:r>
          </a:p>
        </p:txBody>
      </p:sp>
      <p:sp>
        <p:nvSpPr>
          <p:cNvPr id="5" name="Content Placeholder 4"/>
          <p:cNvSpPr>
            <a:spLocks noGrp="1"/>
          </p:cNvSpPr>
          <p:nvPr>
            <p:ph idx="1"/>
          </p:nvPr>
        </p:nvSpPr>
        <p:spPr/>
        <p:txBody>
          <a:bodyPr/>
          <a:lstStyle/>
          <a:p>
            <a:r>
              <a:rPr lang="en-GB" dirty="0" err="1" smtClean="0">
                <a:solidFill>
                  <a:schemeClr val="tx1"/>
                </a:solidFill>
              </a:rPr>
              <a:t>Nexant</a:t>
            </a:r>
            <a:endParaRPr lang="en-GB" dirty="0" smtClean="0">
              <a:solidFill>
                <a:schemeClr val="tx1"/>
              </a:solidFill>
            </a:endParaRPr>
          </a:p>
          <a:p>
            <a:endParaRPr lang="en-GB" dirty="0">
              <a:solidFill>
                <a:schemeClr val="tx1"/>
              </a:solidFill>
            </a:endParaRPr>
          </a:p>
          <a:p>
            <a:r>
              <a:rPr lang="en-GB" dirty="0">
                <a:solidFill>
                  <a:schemeClr val="tx1"/>
                </a:solidFill>
              </a:rPr>
              <a:t>San Francisco</a:t>
            </a:r>
          </a:p>
          <a:p>
            <a:r>
              <a:rPr lang="en-GB" dirty="0">
                <a:solidFill>
                  <a:schemeClr val="tx1"/>
                </a:solidFill>
              </a:rPr>
              <a:t>New York</a:t>
            </a:r>
          </a:p>
          <a:p>
            <a:r>
              <a:rPr lang="en-GB" dirty="0" smtClean="0">
                <a:solidFill>
                  <a:schemeClr val="tx1"/>
                </a:solidFill>
              </a:rPr>
              <a:t>Washington</a:t>
            </a:r>
          </a:p>
          <a:p>
            <a:r>
              <a:rPr lang="en-GB" dirty="0" smtClean="0">
                <a:solidFill>
                  <a:schemeClr val="tx1"/>
                </a:solidFill>
              </a:rPr>
              <a:t>Houston</a:t>
            </a:r>
            <a:endParaRPr lang="en-GB" dirty="0">
              <a:solidFill>
                <a:schemeClr val="tx1"/>
              </a:solidFill>
            </a:endParaRPr>
          </a:p>
          <a:p>
            <a:r>
              <a:rPr lang="en-GB" dirty="0">
                <a:solidFill>
                  <a:schemeClr val="tx1"/>
                </a:solidFill>
              </a:rPr>
              <a:t>London</a:t>
            </a:r>
          </a:p>
          <a:p>
            <a:r>
              <a:rPr lang="en-GB" dirty="0" smtClean="0">
                <a:solidFill>
                  <a:schemeClr val="tx1"/>
                </a:solidFill>
              </a:rPr>
              <a:t>Bahrain</a:t>
            </a:r>
            <a:endParaRPr lang="en-GB" dirty="0">
              <a:solidFill>
                <a:schemeClr val="tx1"/>
              </a:solidFill>
            </a:endParaRPr>
          </a:p>
          <a:p>
            <a:r>
              <a:rPr lang="en-GB" dirty="0" smtClean="0">
                <a:solidFill>
                  <a:schemeClr val="tx1"/>
                </a:solidFill>
              </a:rPr>
              <a:t>Bangkok</a:t>
            </a:r>
            <a:endParaRPr lang="en-GB" dirty="0">
              <a:solidFill>
                <a:schemeClr val="tx1"/>
              </a:solidFill>
            </a:endParaRPr>
          </a:p>
          <a:p>
            <a:r>
              <a:rPr lang="en-GB" dirty="0">
                <a:solidFill>
                  <a:schemeClr val="tx1"/>
                </a:solidFill>
              </a:rPr>
              <a:t>Shanghai</a:t>
            </a:r>
          </a:p>
          <a:p>
            <a:r>
              <a:rPr lang="en-GB" dirty="0">
                <a:solidFill>
                  <a:schemeClr val="tx1"/>
                </a:solidFill>
              </a:rPr>
              <a:t>Kuala </a:t>
            </a:r>
            <a:r>
              <a:rPr lang="en-GB" dirty="0" smtClean="0">
                <a:solidFill>
                  <a:schemeClr val="tx1"/>
                </a:solidFill>
              </a:rPr>
              <a:t>Lumpur</a:t>
            </a:r>
            <a:endParaRPr lang="en-GB" dirty="0">
              <a:solidFill>
                <a:schemeClr val="tx1"/>
              </a:solidFill>
            </a:endParaRPr>
          </a:p>
        </p:txBody>
      </p:sp>
      <p:sp>
        <p:nvSpPr>
          <p:cNvPr id="9" name="Rectangle 8"/>
          <p:cNvSpPr/>
          <p:nvPr/>
        </p:nvSpPr>
        <p:spPr>
          <a:xfrm>
            <a:off x="3185213" y="857558"/>
            <a:ext cx="3312125" cy="415498"/>
          </a:xfrm>
          <a:prstGeom prst="rect">
            <a:avLst/>
          </a:prstGeom>
        </p:spPr>
        <p:txBody>
          <a:bodyPr wrap="none">
            <a:spAutoFit/>
          </a:bodyPr>
          <a:lstStyle/>
          <a:p>
            <a:r>
              <a:rPr lang="en-US" b="1" dirty="0">
                <a:solidFill>
                  <a:srgbClr val="0070CD"/>
                </a:solidFill>
              </a:rPr>
              <a:t>Markets and Profitability</a:t>
            </a:r>
          </a:p>
        </p:txBody>
      </p:sp>
      <p:pic>
        <p:nvPicPr>
          <p:cNvPr id="6" name="Markets&amp;Profitability Icon emf"/>
          <p:cNvPicPr/>
          <p:nvPr/>
        </p:nvPicPr>
        <p:blipFill>
          <a:blip r:embed="rId5">
            <a:extLst>
              <a:ext uri="{28A0092B-C50C-407E-A947-70E740481C1C}">
                <a14:useLocalDpi xmlns:a14="http://schemas.microsoft.com/office/drawing/2010/main" val="0"/>
              </a:ext>
            </a:extLst>
          </a:blip>
          <a:srcRect/>
          <a:stretch>
            <a:fillRect/>
          </a:stretch>
        </p:blipFill>
        <p:spPr bwMode="auto">
          <a:xfrm>
            <a:off x="9206444" y="615409"/>
            <a:ext cx="899795" cy="89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2446976578"/>
      </p:ext>
    </p:extLst>
  </p:cSld>
  <p:clrMapOvr>
    <a:masterClrMapping/>
  </p:clrMapOvr>
  <mc:AlternateContent xmlns:mc="http://schemas.openxmlformats.org/markup-compatibility/2006" xmlns:p14="http://schemas.microsoft.com/office/powerpoint/2010/main">
    <mc:Choice Requires="p14">
      <p:transition spd="med" p14:dur="700" advTm="4789">
        <p:fade/>
      </p:transition>
    </mc:Choice>
    <mc:Fallback xmlns="">
      <p:transition spd="med" advTm="47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sz="quarter" idx="14"/>
          </p:nvPr>
        </p:nvSpPr>
        <p:spPr>
          <a:xfrm>
            <a:off x="5415834" y="1994001"/>
            <a:ext cx="4634197" cy="4777578"/>
          </a:xfrm>
        </p:spPr>
        <p:txBody>
          <a:bodyPr/>
          <a:lstStyle/>
          <a:p>
            <a:pPr>
              <a:lnSpc>
                <a:spcPct val="90000"/>
              </a:lnSpc>
              <a:spcBef>
                <a:spcPts val="600"/>
              </a:spcBef>
              <a:spcAft>
                <a:spcPts val="600"/>
              </a:spcAft>
            </a:pPr>
            <a:r>
              <a:rPr lang="en-GB" sz="1600" b="0" dirty="0">
                <a:solidFill>
                  <a:schemeClr val="tx1"/>
                </a:solidFill>
              </a:rPr>
              <a:t>Section 1: </a:t>
            </a:r>
            <a:r>
              <a:rPr lang="en-GB" sz="1600" b="0" dirty="0" smtClean="0">
                <a:solidFill>
                  <a:schemeClr val="tx1"/>
                </a:solidFill>
              </a:rPr>
              <a:t>The Methanol Industry </a:t>
            </a:r>
          </a:p>
          <a:p>
            <a:pPr>
              <a:lnSpc>
                <a:spcPct val="90000"/>
              </a:lnSpc>
              <a:spcBef>
                <a:spcPts val="600"/>
              </a:spcBef>
              <a:spcAft>
                <a:spcPts val="600"/>
              </a:spcAft>
            </a:pPr>
            <a:r>
              <a:rPr lang="en-GB" sz="1600" b="0" dirty="0" smtClean="0">
                <a:solidFill>
                  <a:schemeClr val="tx1"/>
                </a:solidFill>
              </a:rPr>
              <a:t>Section </a:t>
            </a:r>
            <a:r>
              <a:rPr lang="en-GB" sz="1600" b="0" dirty="0">
                <a:solidFill>
                  <a:schemeClr val="tx1"/>
                </a:solidFill>
              </a:rPr>
              <a:t>2: </a:t>
            </a:r>
            <a:r>
              <a:rPr lang="en-GB" sz="1600" b="0" dirty="0" smtClean="0">
                <a:solidFill>
                  <a:schemeClr val="tx1"/>
                </a:solidFill>
              </a:rPr>
              <a:t>Methanol</a:t>
            </a:r>
            <a:endParaRPr lang="en-GB" sz="1600" b="0" dirty="0">
              <a:solidFill>
                <a:schemeClr val="tx1"/>
              </a:solidFill>
            </a:endParaRPr>
          </a:p>
          <a:p>
            <a:pPr>
              <a:lnSpc>
                <a:spcPct val="90000"/>
              </a:lnSpc>
              <a:spcBef>
                <a:spcPts val="600"/>
              </a:spcBef>
              <a:spcAft>
                <a:spcPts val="600"/>
              </a:spcAft>
            </a:pPr>
            <a:r>
              <a:rPr lang="en-GB" sz="1600" b="0" dirty="0" smtClean="0">
                <a:solidFill>
                  <a:schemeClr val="tx1"/>
                </a:solidFill>
              </a:rPr>
              <a:t>Section </a:t>
            </a:r>
            <a:r>
              <a:rPr lang="en-GB" sz="1600" b="0" dirty="0">
                <a:solidFill>
                  <a:schemeClr val="tx1"/>
                </a:solidFill>
              </a:rPr>
              <a:t>3: </a:t>
            </a:r>
            <a:r>
              <a:rPr lang="en-GB" sz="1600" b="0" dirty="0" smtClean="0">
                <a:solidFill>
                  <a:schemeClr val="tx1"/>
                </a:solidFill>
              </a:rPr>
              <a:t>Formaldehyde</a:t>
            </a:r>
            <a:endParaRPr lang="en-GB" sz="1600" b="0" dirty="0">
              <a:solidFill>
                <a:schemeClr val="tx1"/>
              </a:solidFill>
            </a:endParaRPr>
          </a:p>
          <a:p>
            <a:pPr>
              <a:lnSpc>
                <a:spcPct val="90000"/>
              </a:lnSpc>
              <a:spcBef>
                <a:spcPts val="600"/>
              </a:spcBef>
              <a:spcAft>
                <a:spcPts val="600"/>
              </a:spcAft>
            </a:pPr>
            <a:r>
              <a:rPr lang="en-GB" sz="1600" b="0" dirty="0" smtClean="0">
                <a:solidFill>
                  <a:schemeClr val="tx1"/>
                </a:solidFill>
              </a:rPr>
              <a:t>Section </a:t>
            </a:r>
            <a:r>
              <a:rPr lang="en-GB" sz="1600" b="0" dirty="0">
                <a:solidFill>
                  <a:schemeClr val="tx1"/>
                </a:solidFill>
              </a:rPr>
              <a:t>4: </a:t>
            </a:r>
            <a:r>
              <a:rPr lang="en-GB" sz="1600" b="0" dirty="0" smtClean="0">
                <a:solidFill>
                  <a:schemeClr val="tx1"/>
                </a:solidFill>
              </a:rPr>
              <a:t>Methyl </a:t>
            </a:r>
            <a:r>
              <a:rPr lang="en-GB" sz="1600" b="0" dirty="0" err="1" smtClean="0">
                <a:solidFill>
                  <a:schemeClr val="tx1"/>
                </a:solidFill>
              </a:rPr>
              <a:t>tert</a:t>
            </a:r>
            <a:r>
              <a:rPr lang="en-GB" sz="1600" b="0" dirty="0">
                <a:solidFill>
                  <a:schemeClr val="tx1"/>
                </a:solidFill>
              </a:rPr>
              <a:t>-</a:t>
            </a:r>
            <a:r>
              <a:rPr lang="en-GB" sz="1600" b="0" dirty="0" smtClean="0">
                <a:solidFill>
                  <a:schemeClr val="tx1"/>
                </a:solidFill>
              </a:rPr>
              <a:t>Butyl Ether (MTBE)</a:t>
            </a:r>
          </a:p>
          <a:p>
            <a:pPr>
              <a:lnSpc>
                <a:spcPct val="90000"/>
              </a:lnSpc>
              <a:spcBef>
                <a:spcPts val="600"/>
              </a:spcBef>
              <a:spcAft>
                <a:spcPts val="600"/>
              </a:spcAft>
            </a:pPr>
            <a:r>
              <a:rPr lang="en-GB" sz="1600" b="0" dirty="0" smtClean="0">
                <a:solidFill>
                  <a:schemeClr val="tx1"/>
                </a:solidFill>
              </a:rPr>
              <a:t>Section 5: Acetic Acid</a:t>
            </a:r>
          </a:p>
          <a:p>
            <a:pPr>
              <a:lnSpc>
                <a:spcPct val="90000"/>
              </a:lnSpc>
              <a:spcBef>
                <a:spcPts val="600"/>
              </a:spcBef>
              <a:spcAft>
                <a:spcPts val="600"/>
              </a:spcAft>
            </a:pPr>
            <a:endParaRPr lang="en-GB" sz="1600" b="0" dirty="0">
              <a:solidFill>
                <a:schemeClr val="tx1"/>
              </a:solidFill>
            </a:endParaRPr>
          </a:p>
          <a:p>
            <a:pPr>
              <a:lnSpc>
                <a:spcPct val="90000"/>
              </a:lnSpc>
              <a:spcBef>
                <a:spcPts val="600"/>
              </a:spcBef>
              <a:spcAft>
                <a:spcPts val="600"/>
              </a:spcAft>
            </a:pPr>
            <a:r>
              <a:rPr lang="en-GB" sz="1600" b="0" dirty="0" smtClean="0">
                <a:solidFill>
                  <a:schemeClr val="tx1"/>
                </a:solidFill>
              </a:rPr>
              <a:t>Note</a:t>
            </a:r>
            <a:r>
              <a:rPr lang="en-GB" sz="1600" b="0" dirty="0">
                <a:solidFill>
                  <a:schemeClr val="tx1"/>
                </a:solidFill>
              </a:rPr>
              <a:t>: Sections </a:t>
            </a:r>
            <a:r>
              <a:rPr lang="en-GB" sz="1600" b="0" dirty="0" smtClean="0">
                <a:solidFill>
                  <a:schemeClr val="tx1"/>
                </a:solidFill>
              </a:rPr>
              <a:t>2-5 </a:t>
            </a:r>
            <a:r>
              <a:rPr lang="en-GB" sz="1600" b="0" dirty="0">
                <a:solidFill>
                  <a:schemeClr val="tx1"/>
                </a:solidFill>
              </a:rPr>
              <a:t>are segmented by geographic region and have the following outline </a:t>
            </a:r>
          </a:p>
          <a:p>
            <a:pPr>
              <a:lnSpc>
                <a:spcPct val="90000"/>
              </a:lnSpc>
              <a:spcBef>
                <a:spcPts val="600"/>
              </a:spcBef>
              <a:spcAft>
                <a:spcPts val="600"/>
              </a:spcAft>
            </a:pPr>
            <a:r>
              <a:rPr lang="en-GB" sz="1600" b="0" dirty="0">
                <a:solidFill>
                  <a:schemeClr val="tx1"/>
                </a:solidFill>
              </a:rPr>
              <a:t>2.1.1. Consumption</a:t>
            </a:r>
          </a:p>
          <a:p>
            <a:pPr>
              <a:lnSpc>
                <a:spcPct val="90000"/>
              </a:lnSpc>
              <a:spcBef>
                <a:spcPts val="600"/>
              </a:spcBef>
              <a:spcAft>
                <a:spcPts val="600"/>
              </a:spcAft>
            </a:pPr>
            <a:r>
              <a:rPr lang="en-GB" sz="1600" b="0" dirty="0">
                <a:solidFill>
                  <a:schemeClr val="tx1"/>
                </a:solidFill>
              </a:rPr>
              <a:t>2.1.2. Supply</a:t>
            </a:r>
          </a:p>
          <a:p>
            <a:pPr>
              <a:lnSpc>
                <a:spcPct val="90000"/>
              </a:lnSpc>
              <a:spcBef>
                <a:spcPts val="600"/>
              </a:spcBef>
              <a:spcAft>
                <a:spcPts val="600"/>
              </a:spcAft>
            </a:pPr>
            <a:r>
              <a:rPr lang="en-GB" sz="1600" b="0" dirty="0">
                <a:solidFill>
                  <a:schemeClr val="tx1"/>
                </a:solidFill>
              </a:rPr>
              <a:t>2.1.3. Supply, </a:t>
            </a:r>
            <a:r>
              <a:rPr lang="en-GB" sz="1600" b="0" dirty="0" smtClean="0">
                <a:solidFill>
                  <a:schemeClr val="tx1"/>
                </a:solidFill>
              </a:rPr>
              <a:t>Demand </a:t>
            </a:r>
            <a:r>
              <a:rPr lang="en-GB" sz="1600" b="0" dirty="0">
                <a:solidFill>
                  <a:schemeClr val="tx1"/>
                </a:solidFill>
              </a:rPr>
              <a:t>and Trade</a:t>
            </a:r>
          </a:p>
        </p:txBody>
      </p:sp>
      <p:sp>
        <p:nvSpPr>
          <p:cNvPr id="5" name="Title 4"/>
          <p:cNvSpPr>
            <a:spLocks noGrp="1"/>
          </p:cNvSpPr>
          <p:nvPr>
            <p:ph type="title"/>
          </p:nvPr>
        </p:nvSpPr>
        <p:spPr>
          <a:xfrm>
            <a:off x="527050" y="576276"/>
            <a:ext cx="8222812" cy="746256"/>
          </a:xfrm>
        </p:spPr>
        <p:txBody>
          <a:bodyPr/>
          <a:lstStyle/>
          <a:p>
            <a:r>
              <a:rPr lang="en-GB" dirty="0"/>
              <a:t>Analysis and forecast of supply and demand in the global </a:t>
            </a:r>
            <a:r>
              <a:rPr lang="en-GB" dirty="0" smtClean="0"/>
              <a:t>methanol </a:t>
            </a:r>
            <a:r>
              <a:rPr lang="en-GB" dirty="0"/>
              <a:t>market </a:t>
            </a:r>
          </a:p>
        </p:txBody>
      </p:sp>
      <p:sp>
        <p:nvSpPr>
          <p:cNvPr id="10" name="Content Placeholder 9"/>
          <p:cNvSpPr>
            <a:spLocks noGrp="1"/>
          </p:cNvSpPr>
          <p:nvPr>
            <p:ph sz="quarter" idx="18"/>
          </p:nvPr>
        </p:nvSpPr>
        <p:spPr>
          <a:xfrm>
            <a:off x="558204" y="1524673"/>
            <a:ext cx="4725014" cy="291476"/>
          </a:xfrm>
        </p:spPr>
        <p:txBody>
          <a:bodyPr/>
          <a:lstStyle/>
          <a:p>
            <a:r>
              <a:rPr lang="en-GB" dirty="0" smtClean="0"/>
              <a:t>Report Scope</a:t>
            </a:r>
            <a:endParaRPr lang="en-GB" dirty="0"/>
          </a:p>
        </p:txBody>
      </p:sp>
      <p:sp>
        <p:nvSpPr>
          <p:cNvPr id="11" name="Content Placeholder 10"/>
          <p:cNvSpPr>
            <a:spLocks noGrp="1"/>
          </p:cNvSpPr>
          <p:nvPr>
            <p:ph sz="quarter" idx="19"/>
          </p:nvPr>
        </p:nvSpPr>
        <p:spPr>
          <a:xfrm>
            <a:off x="5419272" y="1524673"/>
            <a:ext cx="4725014" cy="291476"/>
          </a:xfrm>
        </p:spPr>
        <p:txBody>
          <a:bodyPr/>
          <a:lstStyle/>
          <a:p>
            <a:r>
              <a:rPr lang="en-GB" dirty="0" smtClean="0"/>
              <a:t>Report Contents</a:t>
            </a:r>
            <a:endParaRPr lang="en-GB" dirty="0"/>
          </a:p>
        </p:txBody>
      </p:sp>
      <p:sp>
        <p:nvSpPr>
          <p:cNvPr id="12" name="Content Placeholder 11"/>
          <p:cNvSpPr>
            <a:spLocks noGrp="1"/>
          </p:cNvSpPr>
          <p:nvPr>
            <p:ph sz="quarter" idx="13"/>
          </p:nvPr>
        </p:nvSpPr>
        <p:spPr>
          <a:xfrm>
            <a:off x="558205" y="1963514"/>
            <a:ext cx="3964827" cy="4777578"/>
          </a:xfrm>
        </p:spPr>
        <p:txBody>
          <a:bodyPr/>
          <a:lstStyle/>
          <a:p>
            <a:r>
              <a:rPr lang="en-GB" sz="1600" dirty="0">
                <a:latin typeface="+mn-lt"/>
              </a:rPr>
              <a:t>Product Scope:</a:t>
            </a:r>
          </a:p>
          <a:p>
            <a:r>
              <a:rPr lang="en-GB" sz="1600" b="0" dirty="0" smtClean="0">
                <a:solidFill>
                  <a:schemeClr val="tx1"/>
                </a:solidFill>
              </a:rPr>
              <a:t>The methanol and derivatives report includes methanol, formaldehyde, MTBE and acetic acid.</a:t>
            </a:r>
            <a:endParaRPr lang="en-GB" sz="1600" b="0" dirty="0">
              <a:solidFill>
                <a:schemeClr val="tx1"/>
              </a:solidFill>
            </a:endParaRPr>
          </a:p>
          <a:p>
            <a:r>
              <a:rPr lang="en-GB" sz="1600" dirty="0">
                <a:latin typeface="+mn-lt"/>
              </a:rPr>
              <a:t>Geographic Scope:</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Global</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North America</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South America</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Western Europe</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Central Europe</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Eastern Europe </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Middle East </a:t>
            </a:r>
          </a:p>
          <a:p>
            <a:pPr marL="271463" indent="-271463" algn="just">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Africa</a:t>
            </a:r>
          </a:p>
          <a:p>
            <a:pPr marL="271463" indent="-271463" algn="just" fontAlgn="auto">
              <a:spcBef>
                <a:spcPts val="436"/>
              </a:spcBef>
              <a:spcAft>
                <a:spcPts val="436"/>
              </a:spcAft>
              <a:buClr>
                <a:schemeClr val="accent2"/>
              </a:buClr>
              <a:buSzPct val="130000"/>
              <a:buFont typeface="Wingdings" pitchFamily="2" charset="2"/>
              <a:buChar char="§"/>
            </a:pPr>
            <a:r>
              <a:rPr lang="en-GB" sz="1600" b="0" dirty="0">
                <a:solidFill>
                  <a:schemeClr val="tx1"/>
                </a:solidFill>
                <a:latin typeface="+mn-lt"/>
                <a:cs typeface="Arial"/>
              </a:rPr>
              <a:t>Asia Pacific</a:t>
            </a:r>
          </a:p>
          <a:p>
            <a:endParaRPr lang="en-GB" dirty="0"/>
          </a:p>
        </p:txBody>
      </p:sp>
      <p:sp>
        <p:nvSpPr>
          <p:cNvPr id="2" name="TextBox 1"/>
          <p:cNvSpPr txBox="1"/>
          <p:nvPr/>
        </p:nvSpPr>
        <p:spPr>
          <a:xfrm>
            <a:off x="557278" y="176119"/>
            <a:ext cx="914400" cy="170493"/>
          </a:xfrm>
          <a:prstGeom prst="rect">
            <a:avLst/>
          </a:prstGeom>
        </p:spPr>
        <p:txBody>
          <a:bodyPr vert="horz" wrap="none" lIns="0" tIns="52144" rIns="104287" bIns="52144" rtlCol="0" anchor="b">
            <a:noAutofit/>
          </a:bodyPr>
          <a:lstStyle/>
          <a:p>
            <a:pPr algn="ctr"/>
            <a:r>
              <a:rPr lang="en-GB" sz="1200" dirty="0" smtClean="0">
                <a:solidFill>
                  <a:schemeClr val="bg1">
                    <a:lumMod val="50000"/>
                  </a:schemeClr>
                </a:solidFill>
                <a:latin typeface="+mj-lt"/>
              </a:rPr>
              <a:t>Report Scope</a:t>
            </a:r>
          </a:p>
        </p:txBody>
      </p:sp>
      <p:sp>
        <p:nvSpPr>
          <p:cNvPr id="16" name="Text Placeholder 3"/>
          <p:cNvSpPr txBox="1">
            <a:spLocks/>
          </p:cNvSpPr>
          <p:nvPr/>
        </p:nvSpPr>
        <p:spPr bwMode="gray">
          <a:xfrm>
            <a:off x="567285" y="6666237"/>
            <a:ext cx="9499264" cy="682579"/>
          </a:xfrm>
          <a:prstGeom prst="rect">
            <a:avLst/>
          </a:prstGeom>
        </p:spPr>
        <p:txBody>
          <a:bodyPr vert="horz" lIns="0" tIns="52144" rIns="104287" bIns="52144" rtlCol="0">
            <a:noAutofit/>
          </a:bodyPr>
          <a:lstStyle>
            <a:defPPr>
              <a:defRPr lang="en-GB"/>
            </a:defPPr>
            <a:lvl1pPr algn="ctr">
              <a:spcBef>
                <a:spcPts val="0"/>
              </a:spcBef>
              <a:defRPr sz="2000">
                <a:solidFill>
                  <a:srgbClr val="0470CD"/>
                </a:solidFill>
                <a:latin typeface="+mj-lt"/>
              </a:defRPr>
            </a:lvl1pPr>
            <a:lvl2pPr>
              <a:spcBef>
                <a:spcPts val="600"/>
              </a:spcBef>
              <a:defRPr sz="1800">
                <a:cs typeface="Arial" pitchFamily="34" charset="0"/>
              </a:defRPr>
            </a:lvl2pPr>
            <a:lvl3pPr>
              <a:spcBef>
                <a:spcPts val="600"/>
              </a:spcBef>
              <a:defRPr sz="1800">
                <a:cs typeface="Arial" pitchFamily="34" charset="0"/>
              </a:defRPr>
            </a:lvl3pPr>
            <a:lvl4pPr>
              <a:spcBef>
                <a:spcPts val="600"/>
              </a:spcBef>
              <a:defRPr sz="1800">
                <a:cs typeface="Arial" pitchFamily="34" charset="0"/>
              </a:defRPr>
            </a:lvl4pPr>
            <a:lvl5pPr>
              <a:spcBef>
                <a:spcPts val="600"/>
              </a:spcBef>
              <a:defRPr sz="1800">
                <a:cs typeface="Arial" pitchFamily="34" charset="0"/>
              </a:defRPr>
            </a:lvl5pPr>
            <a:lvl6pPr>
              <a:spcBef>
                <a:spcPts val="600"/>
              </a:spcBef>
              <a:defRPr sz="1800">
                <a:cs typeface="Arial" pitchFamily="34" charset="0"/>
              </a:defRPr>
            </a:lvl6pPr>
            <a:lvl7pPr>
              <a:spcBef>
                <a:spcPts val="600"/>
              </a:spcBef>
              <a:defRPr sz="1800">
                <a:cs typeface="Arial" pitchFamily="34" charset="0"/>
              </a:defRPr>
            </a:lvl7pPr>
            <a:lvl8pPr>
              <a:spcBef>
                <a:spcPts val="600"/>
              </a:spcBef>
              <a:defRPr sz="1800">
                <a:cs typeface="Arial" pitchFamily="34" charset="0"/>
              </a:defRPr>
            </a:lvl8pPr>
            <a:lvl9pPr>
              <a:spcBef>
                <a:spcPts val="600"/>
              </a:spcBef>
              <a:defRPr sz="1800">
                <a:cs typeface="Arial" pitchFamily="34" charset="0"/>
              </a:defRPr>
            </a:lvl9pPr>
          </a:lstStyle>
          <a:p>
            <a:r>
              <a:rPr lang="en-GB" sz="1800" b="1" i="1" dirty="0" smtClean="0">
                <a:latin typeface="+mn-lt"/>
              </a:rPr>
              <a:t>Includes long term forecasts to 2045.</a:t>
            </a:r>
            <a:endParaRPr lang="en-GB" sz="1800" b="1" i="1" dirty="0">
              <a:latin typeface="+mn-lt"/>
            </a:endParaRPr>
          </a:p>
        </p:txBody>
      </p:sp>
      <p:sp>
        <p:nvSpPr>
          <p:cNvPr id="3" name="Footer Placeholder 2"/>
          <p:cNvSpPr>
            <a:spLocks noGrp="1"/>
          </p:cNvSpPr>
          <p:nvPr>
            <p:ph type="ftr" sz="quarter" idx="11"/>
          </p:nvPr>
        </p:nvSpPr>
        <p:spPr/>
        <p:txBody>
          <a:bodyPr/>
          <a:lstStyle/>
          <a:p>
            <a:r>
              <a:rPr lang="en-GB" dirty="0" smtClean="0"/>
              <a:t>Market Analytics: Methanol &amp; Derivatives - 2020</a:t>
            </a:r>
          </a:p>
        </p:txBody>
      </p:sp>
      <p:sp>
        <p:nvSpPr>
          <p:cNvPr id="4" name="Slide Number Placeholder 3"/>
          <p:cNvSpPr>
            <a:spLocks noGrp="1"/>
          </p:cNvSpPr>
          <p:nvPr>
            <p:ph type="sldNum" sz="quarter" idx="17"/>
          </p:nvPr>
        </p:nvSpPr>
        <p:spPr/>
        <p:txBody>
          <a:bodyPr/>
          <a:lstStyle/>
          <a:p>
            <a:fld id="{9BD6FA6A-A86D-4D06-AFF9-1E656D8048A1}" type="slidenum">
              <a:rPr lang="en-GB" smtClean="0"/>
              <a:pPr/>
              <a:t>1</a:t>
            </a:fld>
            <a:endParaRPr lang="en-GB"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1590308408"/>
      </p:ext>
    </p:extLst>
  </p:cSld>
  <p:clrMapOvr>
    <a:masterClrMapping/>
  </p:clrMapOvr>
  <mc:AlternateContent xmlns:mc="http://schemas.openxmlformats.org/markup-compatibility/2006" xmlns:p14="http://schemas.microsoft.com/office/powerpoint/2010/main">
    <mc:Choice Requires="p14">
      <p:transition spd="med" p14:dur="700" advTm="51483">
        <p:fade/>
      </p:transition>
    </mc:Choice>
    <mc:Fallback xmlns="">
      <p:transition spd="med" advTm="514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Markets and prices are inherently linked. Economic growth </a:t>
            </a:r>
            <a:br>
              <a:rPr lang="en-GB" dirty="0"/>
            </a:br>
            <a:r>
              <a:rPr lang="en-GB" dirty="0"/>
              <a:t>shapes markets via consumption.  Crude oil drives costs </a:t>
            </a:r>
          </a:p>
        </p:txBody>
      </p:sp>
      <p:sp>
        <p:nvSpPr>
          <p:cNvPr id="3" name="Content Placeholder 2"/>
          <p:cNvSpPr>
            <a:spLocks noGrp="1"/>
          </p:cNvSpPr>
          <p:nvPr>
            <p:ph idx="1"/>
          </p:nvPr>
        </p:nvSpPr>
        <p:spPr>
          <a:xfrm>
            <a:off x="527051" y="1512197"/>
            <a:ext cx="2656416" cy="4302194"/>
          </a:xfrm>
        </p:spPr>
        <p:txBody>
          <a:bodyPr/>
          <a:lstStyle/>
          <a:p>
            <a:r>
              <a:rPr lang="en-GB" dirty="0">
                <a:ea typeface="ＭＳ Ｐゴシック" pitchFamily="34" charset="-128"/>
              </a:rPr>
              <a:t>Scenario </a:t>
            </a:r>
            <a:r>
              <a:rPr lang="en-GB" dirty="0" smtClean="0">
                <a:ea typeface="ＭＳ Ｐゴシック" pitchFamily="34" charset="-128"/>
              </a:rPr>
              <a:t>Definition</a:t>
            </a:r>
            <a:endParaRPr lang="en-GB" dirty="0">
              <a:ea typeface="ＭＳ Ｐゴシック" pitchFamily="34" charset="-128"/>
            </a:endParaRPr>
          </a:p>
          <a:p>
            <a:endParaRPr lang="en-GB" dirty="0">
              <a:ea typeface="ＭＳ Ｐゴシック" pitchFamily="34" charset="-128"/>
            </a:endParaRPr>
          </a:p>
          <a:p>
            <a:endParaRPr lang="en-GB" sz="1600" dirty="0"/>
          </a:p>
        </p:txBody>
      </p:sp>
      <p:sp>
        <p:nvSpPr>
          <p:cNvPr id="7" name="Content Placeholder 2"/>
          <p:cNvSpPr txBox="1">
            <a:spLocks/>
          </p:cNvSpPr>
          <p:nvPr/>
        </p:nvSpPr>
        <p:spPr>
          <a:xfrm>
            <a:off x="3922184" y="1474259"/>
            <a:ext cx="6232022" cy="5478462"/>
          </a:xfrm>
          <a:prstGeom prst="rect">
            <a:avLst/>
          </a:prstGeom>
        </p:spPr>
        <p:txBody>
          <a:bodyPr vert="horz" lIns="0" tIns="52144" rIns="104287" bIns="52144" rtlCol="0">
            <a:noAutofit/>
          </a:bodyPr>
          <a:lst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a:lstStyle>
          <a:p>
            <a:pPr algn="ctr"/>
            <a:r>
              <a:rPr lang="en-GB" dirty="0">
                <a:ea typeface="ＭＳ Ｐゴシック" pitchFamily="34" charset="-128"/>
              </a:rPr>
              <a:t>Nexant Petrochemical </a:t>
            </a:r>
            <a:r>
              <a:rPr lang="en-GB" dirty="0" smtClean="0">
                <a:ea typeface="ＭＳ Ｐゴシック" pitchFamily="34" charset="-128"/>
              </a:rPr>
              <a:t>Simulator</a:t>
            </a:r>
            <a:endParaRPr lang="en-GB" dirty="0">
              <a:ea typeface="ＭＳ Ｐゴシック" pitchFamily="34" charset="-128"/>
            </a:endParaRPr>
          </a:p>
        </p:txBody>
      </p:sp>
      <p:sp>
        <p:nvSpPr>
          <p:cNvPr id="34" name="Title 5"/>
          <p:cNvSpPr txBox="1">
            <a:spLocks/>
          </p:cNvSpPr>
          <p:nvPr/>
        </p:nvSpPr>
        <p:spPr bwMode="gray">
          <a:xfrm>
            <a:off x="417444" y="6594014"/>
            <a:ext cx="10018644" cy="540000"/>
          </a:xfrm>
          <a:prstGeom prst="rect">
            <a:avLst/>
          </a:prstGeom>
        </p:spPr>
        <p:txBody>
          <a:bodyPr vert="horz" lIns="0" tIns="52144" rIns="104287" bIns="52144" rtlCol="0">
            <a:noAutofit/>
          </a:bodyPr>
          <a:lstStyle>
            <a:defPPr>
              <a:defRPr lang="en-GB"/>
            </a:defPPr>
            <a:lvl1pPr algn="ctr">
              <a:spcBef>
                <a:spcPts val="0"/>
              </a:spcBef>
              <a:defRPr sz="2000">
                <a:solidFill>
                  <a:srgbClr val="0470CD"/>
                </a:solidFill>
                <a:latin typeface="+mj-lt"/>
              </a:defRPr>
            </a:lvl1pPr>
            <a:lvl2pPr>
              <a:spcBef>
                <a:spcPts val="600"/>
              </a:spcBef>
              <a:defRPr sz="1800">
                <a:cs typeface="Arial" pitchFamily="34" charset="0"/>
              </a:defRPr>
            </a:lvl2pPr>
            <a:lvl3pPr>
              <a:spcBef>
                <a:spcPts val="600"/>
              </a:spcBef>
              <a:defRPr sz="1800">
                <a:cs typeface="Arial" pitchFamily="34" charset="0"/>
              </a:defRPr>
            </a:lvl3pPr>
            <a:lvl4pPr>
              <a:spcBef>
                <a:spcPts val="600"/>
              </a:spcBef>
              <a:defRPr sz="1800">
                <a:cs typeface="Arial" pitchFamily="34" charset="0"/>
              </a:defRPr>
            </a:lvl4pPr>
            <a:lvl5pPr>
              <a:spcBef>
                <a:spcPts val="600"/>
              </a:spcBef>
              <a:defRPr sz="1800">
                <a:cs typeface="Arial" pitchFamily="34" charset="0"/>
              </a:defRPr>
            </a:lvl5pPr>
            <a:lvl6pPr>
              <a:spcBef>
                <a:spcPts val="600"/>
              </a:spcBef>
              <a:defRPr sz="1800">
                <a:cs typeface="Arial" pitchFamily="34" charset="0"/>
              </a:defRPr>
            </a:lvl6pPr>
            <a:lvl7pPr>
              <a:spcBef>
                <a:spcPts val="600"/>
              </a:spcBef>
              <a:defRPr sz="1800">
                <a:cs typeface="Arial" pitchFamily="34" charset="0"/>
              </a:defRPr>
            </a:lvl7pPr>
            <a:lvl8pPr>
              <a:spcBef>
                <a:spcPts val="600"/>
              </a:spcBef>
              <a:defRPr sz="1800">
                <a:cs typeface="Arial" pitchFamily="34" charset="0"/>
              </a:defRPr>
            </a:lvl8pPr>
            <a:lvl9pPr>
              <a:spcBef>
                <a:spcPts val="600"/>
              </a:spcBef>
              <a:defRPr sz="1800">
                <a:cs typeface="Arial" pitchFamily="34" charset="0"/>
              </a:defRPr>
            </a:lvl9pPr>
          </a:lstStyle>
          <a:p>
            <a:r>
              <a:rPr lang="en-GB" sz="1800" b="1" i="1" dirty="0" err="1">
                <a:solidFill>
                  <a:srgbClr val="0070CD"/>
                </a:solidFill>
                <a:latin typeface="+mn-lt"/>
              </a:rPr>
              <a:t>Nexant's</a:t>
            </a:r>
            <a:r>
              <a:rPr lang="en-GB" sz="1800" b="1" i="1" dirty="0">
                <a:solidFill>
                  <a:srgbClr val="0070CD"/>
                </a:solidFill>
                <a:latin typeface="+mn-lt"/>
              </a:rPr>
              <a:t> </a:t>
            </a:r>
            <a:r>
              <a:rPr lang="en-GB" sz="1800" b="1" i="1" dirty="0" smtClean="0">
                <a:solidFill>
                  <a:srgbClr val="0070CD"/>
                </a:solidFill>
                <a:latin typeface="+mn-lt"/>
              </a:rPr>
              <a:t>Petrochemical </a:t>
            </a:r>
            <a:r>
              <a:rPr lang="en-GB" sz="1800" b="1" i="1" dirty="0">
                <a:solidFill>
                  <a:srgbClr val="0070CD"/>
                </a:solidFill>
                <a:latin typeface="+mn-lt"/>
              </a:rPr>
              <a:t>Simulator tests </a:t>
            </a:r>
            <a:r>
              <a:rPr lang="en-GB" sz="1800" b="1" i="1" dirty="0" smtClean="0">
                <a:solidFill>
                  <a:srgbClr val="0070CD"/>
                </a:solidFill>
                <a:latin typeface="+mn-lt"/>
              </a:rPr>
              <a:t>assumptions of </a:t>
            </a:r>
            <a:r>
              <a:rPr lang="en-GB" sz="1800" b="1" i="1" dirty="0">
                <a:solidFill>
                  <a:srgbClr val="0070CD"/>
                </a:solidFill>
                <a:latin typeface="+mn-lt"/>
              </a:rPr>
              <a:t>volatile operating environments with proven </a:t>
            </a:r>
            <a:r>
              <a:rPr lang="en-GB" sz="1800" b="1" i="1" dirty="0" smtClean="0">
                <a:solidFill>
                  <a:srgbClr val="0070CD"/>
                </a:solidFill>
                <a:latin typeface="+mn-lt"/>
              </a:rPr>
              <a:t>methodology.</a:t>
            </a:r>
            <a:endParaRPr lang="en-GB" sz="1800" b="1" i="1" dirty="0">
              <a:solidFill>
                <a:srgbClr val="0070CD"/>
              </a:solidFill>
              <a:latin typeface="+mn-lt"/>
            </a:endParaRPr>
          </a:p>
        </p:txBody>
      </p:sp>
      <p:cxnSp>
        <p:nvCxnSpPr>
          <p:cNvPr id="36" name="Straight Connector 35"/>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7278" y="176119"/>
            <a:ext cx="914400" cy="170493"/>
          </a:xfrm>
          <a:prstGeom prst="rect">
            <a:avLst/>
          </a:prstGeom>
        </p:spPr>
        <p:txBody>
          <a:bodyPr vert="horz" wrap="none" lIns="0" tIns="52144" rIns="104287" bIns="52144" rtlCol="0" anchor="b">
            <a:noAutofit/>
          </a:bodyPr>
          <a:lstStyle/>
          <a:p>
            <a:r>
              <a:rPr lang="en-GB" sz="1200" dirty="0" smtClean="0">
                <a:solidFill>
                  <a:schemeClr val="bg1">
                    <a:lumMod val="50000"/>
                  </a:schemeClr>
                </a:solidFill>
                <a:latin typeface="+mj-lt"/>
              </a:rPr>
              <a:t>Methodology</a:t>
            </a:r>
          </a:p>
        </p:txBody>
      </p:sp>
      <p:sp>
        <p:nvSpPr>
          <p:cNvPr id="4" name="Footer Placeholder 3"/>
          <p:cNvSpPr>
            <a:spLocks noGrp="1"/>
          </p:cNvSpPr>
          <p:nvPr>
            <p:ph type="ftr" sz="quarter" idx="3"/>
          </p:nvPr>
        </p:nvSpPr>
        <p:spPr/>
        <p:txBody>
          <a:bodyPr/>
          <a:lstStyle/>
          <a:p>
            <a:r>
              <a:rPr lang="en-GB" dirty="0"/>
              <a:t>Market Analytics: Methanol &amp; Derivatives - 2020</a:t>
            </a:r>
          </a:p>
        </p:txBody>
      </p:sp>
      <p:sp>
        <p:nvSpPr>
          <p:cNvPr id="5" name="Slide Number Placeholder 4"/>
          <p:cNvSpPr>
            <a:spLocks noGrp="1"/>
          </p:cNvSpPr>
          <p:nvPr>
            <p:ph type="sldNum" sz="quarter" idx="4"/>
          </p:nvPr>
        </p:nvSpPr>
        <p:spPr/>
        <p:txBody>
          <a:bodyPr/>
          <a:lstStyle/>
          <a:p>
            <a:fld id="{276DE07D-12F9-FF40-B07B-9B015B6B1FBE}" type="slidenum">
              <a:rPr lang="en-GB" smtClean="0"/>
              <a:pPr/>
              <a:t>2</a:t>
            </a:fld>
            <a:endParaRPr lang="en-GB" dirty="0"/>
          </a:p>
        </p:txBody>
      </p:sp>
      <p:pic>
        <p:nvPicPr>
          <p:cNvPr id="43" name="Audio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3138" y="6737350"/>
            <a:ext cx="609600" cy="609600"/>
          </a:xfrm>
          <a:prstGeom prst="rect">
            <a:avLst/>
          </a:prstGeom>
        </p:spPr>
      </p:pic>
      <p:pic>
        <p:nvPicPr>
          <p:cNvPr id="6" name="Picture 5"/>
          <p:cNvPicPr>
            <a:picLocks noChangeAspect="1"/>
          </p:cNvPicPr>
          <p:nvPr/>
        </p:nvPicPr>
        <p:blipFill>
          <a:blip r:embed="rId5"/>
          <a:stretch>
            <a:fillRect/>
          </a:stretch>
        </p:blipFill>
        <p:spPr>
          <a:xfrm>
            <a:off x="449953" y="2023498"/>
            <a:ext cx="9953625" cy="4495800"/>
          </a:xfrm>
          <a:prstGeom prst="rect">
            <a:avLst/>
          </a:prstGeom>
        </p:spPr>
      </p:pic>
    </p:spTree>
    <p:extLst>
      <p:ext uri="{BB962C8B-B14F-4D97-AF65-F5344CB8AC3E}">
        <p14:creationId xmlns:p14="http://schemas.microsoft.com/office/powerpoint/2010/main" val="3781446329"/>
      </p:ext>
    </p:extLst>
  </p:cSld>
  <p:clrMapOvr>
    <a:masterClrMapping/>
  </p:clrMapOvr>
  <mc:AlternateContent xmlns:mc="http://schemas.openxmlformats.org/markup-compatibility/2006" xmlns:p14="http://schemas.microsoft.com/office/powerpoint/2010/main">
    <mc:Choice Requires="p14">
      <p:transition spd="med" p14:dur="700" advTm="58931">
        <p:fade/>
      </p:transition>
    </mc:Choice>
    <mc:Fallback xmlns="">
      <p:transition spd="med" advTm="58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5454868" y="1522958"/>
            <a:ext cx="4872761" cy="5344567"/>
          </a:xfrm>
        </p:spPr>
        <p:txBody>
          <a:bodyPr/>
          <a:lstStyle/>
          <a:p>
            <a:pPr lvl="2">
              <a:spcBef>
                <a:spcPts val="600"/>
              </a:spcBef>
              <a:spcAft>
                <a:spcPts val="600"/>
              </a:spcAft>
            </a:pPr>
            <a:r>
              <a:rPr lang="en-GB" sz="1600" dirty="0" smtClean="0"/>
              <a:t>The impact of confinement measures will be an unprecedented contraction in the global economy.</a:t>
            </a:r>
          </a:p>
          <a:p>
            <a:pPr lvl="2">
              <a:spcBef>
                <a:spcPts val="600"/>
              </a:spcBef>
              <a:spcAft>
                <a:spcPts val="600"/>
              </a:spcAft>
            </a:pPr>
            <a:r>
              <a:rPr lang="en-GB" sz="1600" dirty="0" smtClean="0">
                <a:latin typeface="+mn-lt"/>
                <a:cs typeface="Arial"/>
              </a:rPr>
              <a:t>Those countries which successfully contained the outbreak already emerged from confinement and have achieved a rapid recovery in economic activity.  </a:t>
            </a:r>
          </a:p>
          <a:p>
            <a:pPr lvl="2">
              <a:spcBef>
                <a:spcPts val="600"/>
              </a:spcBef>
              <a:spcAft>
                <a:spcPts val="600"/>
              </a:spcAft>
            </a:pPr>
            <a:r>
              <a:rPr lang="en-GB" sz="1600" dirty="0" smtClean="0">
                <a:latin typeface="+mn-lt"/>
                <a:cs typeface="Arial"/>
              </a:rPr>
              <a:t>Brazil and the United States have the largest ongoing infection rates, and infection rates in Africa are accelerating.</a:t>
            </a:r>
          </a:p>
          <a:p>
            <a:pPr lvl="2">
              <a:spcBef>
                <a:spcPts val="600"/>
              </a:spcBef>
              <a:spcAft>
                <a:spcPts val="600"/>
              </a:spcAft>
            </a:pPr>
            <a:r>
              <a:rPr lang="en-GB" sz="1600" dirty="0" smtClean="0">
                <a:latin typeface="+mn-lt"/>
                <a:cs typeface="Arial"/>
              </a:rPr>
              <a:t>Further confinement measures may be required to contain a second wave of infections.</a:t>
            </a:r>
          </a:p>
          <a:p>
            <a:pPr lvl="2">
              <a:spcBef>
                <a:spcPts val="600"/>
              </a:spcBef>
              <a:spcAft>
                <a:spcPts val="600"/>
              </a:spcAft>
            </a:pPr>
            <a:r>
              <a:rPr lang="en-GB" sz="1600" dirty="0" smtClean="0">
                <a:latin typeface="+mn-lt"/>
                <a:cs typeface="Arial"/>
              </a:rPr>
              <a:t>Minimal evidence of positive impact from lower oil prices.</a:t>
            </a:r>
          </a:p>
          <a:p>
            <a:pPr lvl="2">
              <a:spcBef>
                <a:spcPts val="600"/>
              </a:spcBef>
              <a:spcAft>
                <a:spcPts val="600"/>
              </a:spcAft>
            </a:pPr>
            <a:r>
              <a:rPr lang="en-GB" sz="1600" dirty="0" smtClean="0">
                <a:latin typeface="+mn-lt"/>
                <a:cs typeface="Arial"/>
              </a:rPr>
              <a:t>Growth over the coming years will be limited by high debts and job losses.</a:t>
            </a:r>
          </a:p>
          <a:p>
            <a:pPr marL="0" lvl="2" indent="0">
              <a:spcBef>
                <a:spcPts val="600"/>
              </a:spcBef>
              <a:spcAft>
                <a:spcPts val="600"/>
              </a:spcAft>
              <a:buNone/>
            </a:pPr>
            <a:endParaRPr lang="en-GB" sz="1600" dirty="0" smtClean="0">
              <a:latin typeface="+mn-lt"/>
              <a:cs typeface="Arial"/>
            </a:endParaRPr>
          </a:p>
          <a:p>
            <a:pPr lvl="2">
              <a:spcBef>
                <a:spcPts val="600"/>
              </a:spcBef>
              <a:spcAft>
                <a:spcPts val="600"/>
              </a:spcAft>
            </a:pPr>
            <a:endParaRPr lang="en-GB" sz="1600" dirty="0" smtClean="0">
              <a:latin typeface="+mn-lt"/>
              <a:cs typeface="Arial"/>
            </a:endParaRPr>
          </a:p>
          <a:p>
            <a:pPr lvl="2">
              <a:spcBef>
                <a:spcPts val="600"/>
              </a:spcBef>
              <a:spcAft>
                <a:spcPts val="600"/>
              </a:spcAft>
            </a:pPr>
            <a:endParaRPr lang="en-GB" sz="1600" dirty="0">
              <a:latin typeface="+mn-lt"/>
              <a:cs typeface="Arial"/>
            </a:endParaRPr>
          </a:p>
        </p:txBody>
      </p:sp>
      <p:sp>
        <p:nvSpPr>
          <p:cNvPr id="4" name="Title 3"/>
          <p:cNvSpPr>
            <a:spLocks noGrp="1"/>
          </p:cNvSpPr>
          <p:nvPr>
            <p:ph type="title"/>
          </p:nvPr>
        </p:nvSpPr>
        <p:spPr>
          <a:xfrm>
            <a:off x="527050" y="576276"/>
            <a:ext cx="7986329" cy="746256"/>
          </a:xfrm>
        </p:spPr>
        <p:txBody>
          <a:bodyPr/>
          <a:lstStyle/>
          <a:p>
            <a:r>
              <a:rPr lang="en-GB" dirty="0" smtClean="0"/>
              <a:t>Global economic growth dropped to 2.5 percent in 2019, but is expected to contract by 4.2 percent in 2020</a:t>
            </a:r>
            <a:endParaRPr lang="en-GB" dirty="0"/>
          </a:p>
        </p:txBody>
      </p:sp>
      <p:sp>
        <p:nvSpPr>
          <p:cNvPr id="6" name="Content Placeholder 5"/>
          <p:cNvSpPr>
            <a:spLocks noGrp="1"/>
          </p:cNvSpPr>
          <p:nvPr>
            <p:ph sz="quarter" idx="18"/>
          </p:nvPr>
        </p:nvSpPr>
        <p:spPr>
          <a:xfrm>
            <a:off x="558204" y="1522958"/>
            <a:ext cx="4725014" cy="291476"/>
          </a:xfrm>
        </p:spPr>
        <p:txBody>
          <a:bodyPr/>
          <a:lstStyle/>
          <a:p>
            <a:r>
              <a:rPr lang="en-GB" dirty="0" smtClean="0"/>
              <a:t>Regional GDP Outlook</a:t>
            </a:r>
            <a:endParaRPr lang="en-GB" dirty="0"/>
          </a:p>
        </p:txBody>
      </p:sp>
      <p:cxnSp>
        <p:nvCxnSpPr>
          <p:cNvPr id="10" name="Straight Connector 9"/>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7278" y="176119"/>
            <a:ext cx="914400" cy="170493"/>
          </a:xfrm>
          <a:prstGeom prst="rect">
            <a:avLst/>
          </a:prstGeom>
        </p:spPr>
        <p:txBody>
          <a:bodyPr vert="horz" wrap="none" lIns="0" tIns="52144" rIns="104287" bIns="52144" rtlCol="0" anchor="b">
            <a:noAutofit/>
          </a:bodyPr>
          <a:lstStyle/>
          <a:p>
            <a:r>
              <a:rPr lang="en-GB" sz="1200" dirty="0" smtClean="0">
                <a:solidFill>
                  <a:schemeClr val="bg1">
                    <a:lumMod val="50000"/>
                  </a:schemeClr>
                </a:solidFill>
                <a:latin typeface="+mj-lt"/>
              </a:rPr>
              <a:t>Underlying GDP Outlook</a:t>
            </a:r>
          </a:p>
        </p:txBody>
      </p:sp>
      <p:sp>
        <p:nvSpPr>
          <p:cNvPr id="5" name="Footer Placeholder 4"/>
          <p:cNvSpPr>
            <a:spLocks noGrp="1"/>
          </p:cNvSpPr>
          <p:nvPr>
            <p:ph type="ftr" sz="quarter" idx="11"/>
          </p:nvPr>
        </p:nvSpPr>
        <p:spPr/>
        <p:txBody>
          <a:bodyPr/>
          <a:lstStyle/>
          <a:p>
            <a:r>
              <a:rPr lang="en-GB" dirty="0"/>
              <a:t>Market Analytics: Methanol &amp; Derivatives - 2020</a:t>
            </a:r>
          </a:p>
        </p:txBody>
      </p:sp>
      <p:sp>
        <p:nvSpPr>
          <p:cNvPr id="7" name="Slide Number Placeholder 6"/>
          <p:cNvSpPr>
            <a:spLocks noGrp="1"/>
          </p:cNvSpPr>
          <p:nvPr>
            <p:ph type="sldNum" sz="quarter" idx="17"/>
          </p:nvPr>
        </p:nvSpPr>
        <p:spPr/>
        <p:txBody>
          <a:bodyPr/>
          <a:lstStyle/>
          <a:p>
            <a:fld id="{9BD6FA6A-A86D-4D06-AFF9-1E656D8048A1}" type="slidenum">
              <a:rPr lang="en-GB" smtClean="0"/>
              <a:pPr/>
              <a:t>3</a:t>
            </a:fld>
            <a:endParaRPr lang="en-GB" dirty="0"/>
          </a:p>
        </p:txBody>
      </p:sp>
      <p:pic>
        <p:nvPicPr>
          <p:cNvPr id="9" name="Picture 8"/>
          <p:cNvPicPr>
            <a:picLocks noChangeAspect="1"/>
          </p:cNvPicPr>
          <p:nvPr/>
        </p:nvPicPr>
        <p:blipFill>
          <a:blip r:embed="rId5"/>
          <a:stretch>
            <a:fillRect/>
          </a:stretch>
        </p:blipFill>
        <p:spPr>
          <a:xfrm>
            <a:off x="290462" y="1840642"/>
            <a:ext cx="4953000" cy="4772025"/>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257342071"/>
      </p:ext>
    </p:extLst>
  </p:cSld>
  <p:clrMapOvr>
    <a:masterClrMapping/>
  </p:clrMapOvr>
  <mc:AlternateContent xmlns:mc="http://schemas.openxmlformats.org/markup-compatibility/2006" xmlns:p14="http://schemas.microsoft.com/office/powerpoint/2010/main">
    <mc:Choice Requires="p14">
      <p:transition spd="med" p14:dur="700" advTm="128712">
        <p:fade/>
      </p:transition>
    </mc:Choice>
    <mc:Fallback xmlns="">
      <p:transition spd="med" advTm="128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Summary of Methanol and Derivatives Developments</a:t>
            </a:r>
            <a:endParaRPr lang="en-GB" sz="3200" dirty="0"/>
          </a:p>
        </p:txBody>
      </p:sp>
      <p:sp>
        <p:nvSpPr>
          <p:cNvPr id="15" name="Content Placeholder 10"/>
          <p:cNvSpPr>
            <a:spLocks noGrp="1"/>
          </p:cNvSpPr>
          <p:nvPr>
            <p:ph sz="quarter" idx="13"/>
          </p:nvPr>
        </p:nvSpPr>
        <p:spPr>
          <a:xfrm>
            <a:off x="504893" y="1395977"/>
            <a:ext cx="9573156" cy="5556615"/>
          </a:xfrm>
        </p:spPr>
        <p:txBody>
          <a:bodyPr/>
          <a:lstStyle/>
          <a:p>
            <a:pPr lvl="0"/>
            <a:r>
              <a:rPr lang="en-GB" sz="1600" dirty="0" smtClean="0"/>
              <a:t>The </a:t>
            </a:r>
            <a:r>
              <a:rPr lang="en-GB" sz="1600" dirty="0"/>
              <a:t>COVID-19 pandemic will cause 0% </a:t>
            </a:r>
            <a:r>
              <a:rPr lang="en-GB" sz="1600" dirty="0" smtClean="0"/>
              <a:t>methanol demand </a:t>
            </a:r>
            <a:r>
              <a:rPr lang="en-GB" sz="1600" dirty="0"/>
              <a:t>growth in </a:t>
            </a:r>
            <a:r>
              <a:rPr lang="en-GB" sz="1600" dirty="0" smtClean="0"/>
              <a:t>2020</a:t>
            </a:r>
          </a:p>
          <a:p>
            <a:pPr lvl="2"/>
            <a:r>
              <a:rPr lang="en-GB" sz="1600" dirty="0" smtClean="0"/>
              <a:t>This </a:t>
            </a:r>
            <a:r>
              <a:rPr lang="en-GB" sz="1600" dirty="0"/>
              <a:t>is remarkable given that methanol has averaged at 8.8 percent growth per year since </a:t>
            </a:r>
            <a:r>
              <a:rPr lang="en-GB" sz="1600" dirty="0" smtClean="0"/>
              <a:t>2015.</a:t>
            </a:r>
          </a:p>
          <a:p>
            <a:pPr lvl="2"/>
            <a:r>
              <a:rPr lang="en-GB" sz="1600" dirty="0" smtClean="0"/>
              <a:t>The </a:t>
            </a:r>
            <a:r>
              <a:rPr lang="en-GB" sz="1600" dirty="0"/>
              <a:t>market was already entering a period of </a:t>
            </a:r>
            <a:r>
              <a:rPr lang="en-GB" sz="1600" dirty="0" smtClean="0"/>
              <a:t>oversupply with many capacity additions </a:t>
            </a:r>
            <a:r>
              <a:rPr lang="en-GB" sz="1600" dirty="0"/>
              <a:t>prior to the </a:t>
            </a:r>
            <a:r>
              <a:rPr lang="en-GB" sz="1600" dirty="0" smtClean="0"/>
              <a:t>pandemic; </a:t>
            </a:r>
            <a:r>
              <a:rPr lang="en-GB" sz="1600" dirty="0"/>
              <a:t>the loss of demand growth in 2020 will exacerbate this</a:t>
            </a:r>
            <a:r>
              <a:rPr lang="en-GB" sz="1600" dirty="0" smtClean="0"/>
              <a:t>.</a:t>
            </a:r>
          </a:p>
          <a:p>
            <a:pPr lvl="2"/>
            <a:r>
              <a:rPr lang="en-GB" sz="1600" dirty="0"/>
              <a:t>F</a:t>
            </a:r>
            <a:r>
              <a:rPr lang="en-GB" sz="1600" dirty="0" smtClean="0"/>
              <a:t>ormaldehyde </a:t>
            </a:r>
            <a:r>
              <a:rPr lang="en-GB" sz="1600" dirty="0"/>
              <a:t>and direct fuel demand </a:t>
            </a:r>
            <a:r>
              <a:rPr lang="en-GB" sz="1600" dirty="0" smtClean="0"/>
              <a:t>will decline in 2020, </a:t>
            </a:r>
            <a:r>
              <a:rPr lang="en-GB" sz="1600" dirty="0"/>
              <a:t>but completed derivative capacity in olefins </a:t>
            </a:r>
            <a:r>
              <a:rPr lang="en-GB" sz="1600" dirty="0" smtClean="0"/>
              <a:t>will </a:t>
            </a:r>
            <a:r>
              <a:rPr lang="en-GB" sz="1600" dirty="0"/>
              <a:t>offset 2020 </a:t>
            </a:r>
            <a:r>
              <a:rPr lang="en-GB" sz="1600" dirty="0" smtClean="0"/>
              <a:t>declines, </a:t>
            </a:r>
            <a:r>
              <a:rPr lang="en-GB" sz="1600" dirty="0"/>
              <a:t>with inventory migrating down the value chain</a:t>
            </a:r>
            <a:r>
              <a:rPr lang="en-GB" sz="1600" dirty="0" smtClean="0"/>
              <a:t>.</a:t>
            </a:r>
          </a:p>
          <a:p>
            <a:pPr lvl="2"/>
            <a:r>
              <a:rPr lang="en-GB" sz="1600" dirty="0" smtClean="0"/>
              <a:t>Indications are the there have been good sales of olefins, with polyolefin purchasers continuing to purchase resin and build inventory.</a:t>
            </a:r>
          </a:p>
          <a:p>
            <a:pPr lvl="2" algn="just">
              <a:spcBef>
                <a:spcPts val="300"/>
              </a:spcBef>
            </a:pPr>
            <a:r>
              <a:rPr lang="en-US" sz="1600" dirty="0"/>
              <a:t>Key petrochemical building blocks ethylene and </a:t>
            </a:r>
            <a:r>
              <a:rPr lang="en-US" sz="1600" dirty="0" smtClean="0"/>
              <a:t>propylene, and the </a:t>
            </a:r>
            <a:r>
              <a:rPr lang="en-US" sz="1600" dirty="0"/>
              <a:t>diversity of </a:t>
            </a:r>
            <a:r>
              <a:rPr lang="en-US" sz="1600" dirty="0" smtClean="0"/>
              <a:t>those olefin derivatives, </a:t>
            </a:r>
            <a:r>
              <a:rPr lang="en-US" sz="1600" dirty="0"/>
              <a:t>will protect </a:t>
            </a:r>
            <a:r>
              <a:rPr lang="en-US" sz="1600" dirty="0" smtClean="0"/>
              <a:t>long term market </a:t>
            </a:r>
            <a:r>
              <a:rPr lang="en-US" sz="1600" dirty="0"/>
              <a:t>growth. </a:t>
            </a:r>
          </a:p>
          <a:p>
            <a:pPr lvl="2" algn="just">
              <a:spcBef>
                <a:spcPts val="300"/>
              </a:spcBef>
            </a:pPr>
            <a:r>
              <a:rPr lang="en-US" sz="1600" dirty="0"/>
              <a:t>The 3:1 ratio of </a:t>
            </a:r>
            <a:r>
              <a:rPr lang="en-US" sz="1600" dirty="0" err="1"/>
              <a:t>methanol:olefin</a:t>
            </a:r>
            <a:r>
              <a:rPr lang="en-US" sz="1600" dirty="0"/>
              <a:t> will mean large volumes of methanol are required on the merchant market.</a:t>
            </a:r>
          </a:p>
          <a:p>
            <a:pPr lvl="2"/>
            <a:r>
              <a:rPr lang="en-GB" sz="1600" dirty="0" smtClean="0"/>
              <a:t>Bio </a:t>
            </a:r>
            <a:r>
              <a:rPr lang="en-GB" sz="1600" dirty="0"/>
              <a:t>based routes harnessing waste as feedstock or renewable power are being explored in </a:t>
            </a:r>
            <a:r>
              <a:rPr lang="en-GB" sz="1600" dirty="0" smtClean="0"/>
              <a:t>Europe.</a:t>
            </a:r>
          </a:p>
          <a:p>
            <a:r>
              <a:rPr lang="en-GB" sz="1600" dirty="0" smtClean="0"/>
              <a:t>The COVID-19 pandemic will cause the demand of key derivatives to decrease</a:t>
            </a:r>
            <a:endParaRPr lang="en-GB" sz="1600" dirty="0"/>
          </a:p>
          <a:p>
            <a:pPr lvl="2"/>
            <a:r>
              <a:rPr lang="en-GB" sz="1600" dirty="0" smtClean="0"/>
              <a:t>Global formaldehyde demand </a:t>
            </a:r>
            <a:r>
              <a:rPr lang="en-GB" sz="1600" dirty="0"/>
              <a:t>will contract by 3 percent</a:t>
            </a:r>
            <a:r>
              <a:rPr lang="en-GB" sz="1600" dirty="0" smtClean="0"/>
              <a:t>.</a:t>
            </a:r>
          </a:p>
          <a:p>
            <a:pPr lvl="2"/>
            <a:r>
              <a:rPr lang="en-GB" sz="1600" dirty="0" smtClean="0"/>
              <a:t>Global acetic acid demand will decrease by 3 percent.</a:t>
            </a:r>
          </a:p>
          <a:p>
            <a:pPr lvl="2"/>
            <a:r>
              <a:rPr lang="en-GB" sz="1600" dirty="0" smtClean="0"/>
              <a:t>MTBE demand will decrease, but there has been much investment in MTBE capacity in the last 18 months. There will be much less trade as Asia can supply much more of its domestic market. </a:t>
            </a:r>
          </a:p>
          <a:p>
            <a:pPr lvl="2"/>
            <a:r>
              <a:rPr lang="en-GB" sz="1600" dirty="0"/>
              <a:t>China’s MTBE demand will face competition from ethanol mandates in the forecast, but China’s gasoline pool is not expected to achieve a 10 percent ethanol content.</a:t>
            </a:r>
          </a:p>
          <a:p>
            <a:pPr lvl="2"/>
            <a:endParaRPr lang="en-GB" sz="1600" dirty="0"/>
          </a:p>
          <a:p>
            <a:pPr lvl="2"/>
            <a:endParaRPr lang="en-GB" sz="1600" dirty="0"/>
          </a:p>
          <a:p>
            <a:pPr lvl="0"/>
            <a:endParaRPr lang="en-GB" sz="1600" dirty="0"/>
          </a:p>
          <a:p>
            <a:pPr algn="just"/>
            <a:endParaRPr lang="en-US" sz="1600" dirty="0" smtClean="0"/>
          </a:p>
          <a:p>
            <a:pPr lvl="3">
              <a:spcBef>
                <a:spcPts val="300"/>
              </a:spcBef>
            </a:pPr>
            <a:endParaRPr lang="en-GB" sz="1400" dirty="0" smtClean="0">
              <a:solidFill>
                <a:schemeClr val="tx1"/>
              </a:solidFill>
            </a:endParaRPr>
          </a:p>
        </p:txBody>
      </p:sp>
      <p:cxnSp>
        <p:nvCxnSpPr>
          <p:cNvPr id="18" name="Straight Connector 17"/>
          <p:cNvCxnSpPr/>
          <p:nvPr/>
        </p:nvCxnSpPr>
        <p:spPr bwMode="gray">
          <a:xfrm>
            <a:off x="557278" y="1326264"/>
            <a:ext cx="95731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gray">
          <a:xfrm>
            <a:off x="504893"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504824"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p:cNvSpPr>
            <a:spLocks noGrp="1"/>
          </p:cNvSpPr>
          <p:nvPr>
            <p:ph type="ftr" sz="quarter" idx="11"/>
          </p:nvPr>
        </p:nvSpPr>
        <p:spPr>
          <a:xfrm>
            <a:off x="558204" y="7134386"/>
            <a:ext cx="6334118" cy="198042"/>
          </a:xfrm>
        </p:spPr>
        <p:txBody>
          <a:bodyPr/>
          <a:lstStyle/>
          <a:p>
            <a:r>
              <a:rPr lang="en-GB" dirty="0"/>
              <a:t>Market Analytics: Methanol &amp; Derivatives - 2020</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3489552174"/>
      </p:ext>
    </p:extLst>
  </p:cSld>
  <p:clrMapOvr>
    <a:masterClrMapping/>
  </p:clrMapOvr>
  <mc:AlternateContent xmlns:mc="http://schemas.openxmlformats.org/markup-compatibility/2006" xmlns:p14="http://schemas.microsoft.com/office/powerpoint/2010/main">
    <mc:Choice Requires="p14">
      <p:transition spd="med" p14:dur="700" advTm="196045">
        <p:fade/>
      </p:transition>
    </mc:Choice>
    <mc:Fallback xmlns="">
      <p:transition spd="med" advTm="196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576276"/>
            <a:ext cx="8254343" cy="746256"/>
          </a:xfrm>
        </p:spPr>
        <p:txBody>
          <a:bodyPr/>
          <a:lstStyle/>
          <a:p>
            <a:r>
              <a:rPr lang="en-GB" dirty="0" smtClean="0"/>
              <a:t>Over 10 million tons of olefins production requires 30 million tons of merchant methanol</a:t>
            </a:r>
            <a:endParaRPr lang="en-GB" dirty="0"/>
          </a:p>
        </p:txBody>
      </p:sp>
      <p:sp>
        <p:nvSpPr>
          <p:cNvPr id="10" name="Content Placeholder 4"/>
          <p:cNvSpPr txBox="1">
            <a:spLocks/>
          </p:cNvSpPr>
          <p:nvPr/>
        </p:nvSpPr>
        <p:spPr>
          <a:xfrm>
            <a:off x="465953" y="1456614"/>
            <a:ext cx="4725014" cy="624434"/>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a:t>
            </a:r>
            <a:r>
              <a:rPr lang="en-GB" sz="1600" dirty="0" smtClean="0">
                <a:solidFill>
                  <a:schemeClr val="tx2"/>
                </a:solidFill>
                <a:cs typeface="Arial"/>
              </a:rPr>
              <a:t>Methanol </a:t>
            </a:r>
            <a:r>
              <a:rPr lang="en-GB" sz="1600" dirty="0">
                <a:solidFill>
                  <a:schemeClr val="tx2"/>
                </a:solidFill>
                <a:cs typeface="Arial"/>
              </a:rPr>
              <a:t>Consumption by Derivative </a:t>
            </a:r>
            <a:r>
              <a:rPr lang="en-GB" sz="1600" i="1" dirty="0" smtClean="0">
                <a:solidFill>
                  <a:schemeClr val="tx2"/>
                </a:solidFill>
                <a:cs typeface="Arial"/>
              </a:rPr>
              <a:t>2019-e </a:t>
            </a:r>
            <a:r>
              <a:rPr lang="en-GB" sz="1600" i="1" dirty="0">
                <a:solidFill>
                  <a:schemeClr val="tx2"/>
                </a:solidFill>
                <a:cs typeface="Arial"/>
              </a:rPr>
              <a:t>= Approx. </a:t>
            </a:r>
            <a:r>
              <a:rPr lang="en-GB" sz="1600" i="1" dirty="0" smtClean="0">
                <a:solidFill>
                  <a:schemeClr val="tx2"/>
                </a:solidFill>
                <a:cs typeface="Arial"/>
              </a:rPr>
              <a:t>105 million </a:t>
            </a:r>
            <a:r>
              <a:rPr lang="en-GB" sz="1600" i="1" dirty="0">
                <a:solidFill>
                  <a:schemeClr val="tx2"/>
                </a:solidFill>
                <a:cs typeface="Arial"/>
              </a:rPr>
              <a:t>tons</a:t>
            </a:r>
          </a:p>
        </p:txBody>
      </p:sp>
      <p:sp>
        <p:nvSpPr>
          <p:cNvPr id="12" name="Content Placeholder 4"/>
          <p:cNvSpPr txBox="1">
            <a:spLocks/>
          </p:cNvSpPr>
          <p:nvPr/>
        </p:nvSpPr>
        <p:spPr>
          <a:xfrm>
            <a:off x="5421154" y="1459558"/>
            <a:ext cx="4725014" cy="621489"/>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0"/>
              </a:spcBef>
            </a:pPr>
            <a:r>
              <a:rPr lang="en-GB" sz="1600" dirty="0">
                <a:solidFill>
                  <a:schemeClr val="tx2"/>
                </a:solidFill>
                <a:cs typeface="Arial"/>
              </a:rPr>
              <a:t>Global </a:t>
            </a:r>
            <a:r>
              <a:rPr lang="en-GB" sz="1600" dirty="0" smtClean="0">
                <a:solidFill>
                  <a:schemeClr val="tx2"/>
                </a:solidFill>
                <a:cs typeface="Arial"/>
              </a:rPr>
              <a:t>Methanol Requirement for Olefins</a:t>
            </a:r>
          </a:p>
          <a:p>
            <a:pPr defTabSz="521437">
              <a:lnSpc>
                <a:spcPct val="110000"/>
              </a:lnSpc>
              <a:spcBef>
                <a:spcPts val="0"/>
              </a:spcBef>
            </a:pPr>
            <a:r>
              <a:rPr lang="en-GB" sz="1600" i="1" dirty="0" smtClean="0">
                <a:solidFill>
                  <a:schemeClr val="tx2"/>
                </a:solidFill>
                <a:cs typeface="Arial"/>
              </a:rPr>
              <a:t>(Million tons)</a:t>
            </a:r>
            <a:endParaRPr lang="en-GB" sz="1600" i="1" dirty="0">
              <a:solidFill>
                <a:schemeClr val="tx2"/>
              </a:solidFill>
              <a:cs typeface="Arial"/>
            </a:endParaRPr>
          </a:p>
        </p:txBody>
      </p:sp>
      <p:sp>
        <p:nvSpPr>
          <p:cNvPr id="13" name="Text Placeholder 3"/>
          <p:cNvSpPr txBox="1">
            <a:spLocks/>
          </p:cNvSpPr>
          <p:nvPr/>
        </p:nvSpPr>
        <p:spPr bwMode="gray">
          <a:xfrm>
            <a:off x="602682" y="6496050"/>
            <a:ext cx="9499264" cy="487774"/>
          </a:xfrm>
          <a:prstGeom prst="rect">
            <a:avLst/>
          </a:prstGeom>
        </p:spPr>
        <p:txBody>
          <a:bodyPr vert="horz" lIns="0" tIns="52144" rIns="104287" bIns="52144" rtlCol="0">
            <a:noAutofit/>
          </a:bodyPr>
          <a:lstStyle>
            <a:defPPr>
              <a:defRPr lang="en-GB"/>
            </a:defPPr>
            <a:lvl1pPr algn="ctr">
              <a:spcBef>
                <a:spcPts val="0"/>
              </a:spcBef>
              <a:defRPr sz="1800" b="1" i="1">
                <a:solidFill>
                  <a:srgbClr val="0470CD"/>
                </a:solidFill>
                <a:latin typeface="+mj-lt"/>
              </a:defRPr>
            </a:lvl1pPr>
            <a:lvl2pPr>
              <a:spcBef>
                <a:spcPts val="600"/>
              </a:spcBef>
              <a:defRPr sz="1800">
                <a:cs typeface="Arial" pitchFamily="34" charset="0"/>
              </a:defRPr>
            </a:lvl2pPr>
            <a:lvl3pPr>
              <a:spcBef>
                <a:spcPts val="600"/>
              </a:spcBef>
              <a:defRPr sz="1800">
                <a:cs typeface="Arial" pitchFamily="34" charset="0"/>
              </a:defRPr>
            </a:lvl3pPr>
            <a:lvl4pPr>
              <a:spcBef>
                <a:spcPts val="600"/>
              </a:spcBef>
              <a:defRPr sz="1800">
                <a:cs typeface="Arial" pitchFamily="34" charset="0"/>
              </a:defRPr>
            </a:lvl4pPr>
            <a:lvl5pPr>
              <a:spcBef>
                <a:spcPts val="600"/>
              </a:spcBef>
              <a:defRPr sz="1800">
                <a:cs typeface="Arial" pitchFamily="34" charset="0"/>
              </a:defRPr>
            </a:lvl5pPr>
            <a:lvl6pPr>
              <a:spcBef>
                <a:spcPts val="600"/>
              </a:spcBef>
              <a:defRPr sz="1800">
                <a:cs typeface="Arial" pitchFamily="34" charset="0"/>
              </a:defRPr>
            </a:lvl6pPr>
            <a:lvl7pPr>
              <a:spcBef>
                <a:spcPts val="600"/>
              </a:spcBef>
              <a:defRPr sz="1800">
                <a:cs typeface="Arial" pitchFamily="34" charset="0"/>
              </a:defRPr>
            </a:lvl7pPr>
            <a:lvl8pPr>
              <a:spcBef>
                <a:spcPts val="600"/>
              </a:spcBef>
              <a:defRPr sz="1800">
                <a:cs typeface="Arial" pitchFamily="34" charset="0"/>
              </a:defRPr>
            </a:lvl8pPr>
            <a:lvl9pPr>
              <a:spcBef>
                <a:spcPts val="600"/>
              </a:spcBef>
              <a:defRPr sz="1800">
                <a:cs typeface="Arial" pitchFamily="34" charset="0"/>
              </a:defRPr>
            </a:lvl9pPr>
          </a:lstStyle>
          <a:p>
            <a:pPr marL="0" lvl="1" algn="ctr">
              <a:lnSpc>
                <a:spcPct val="90000"/>
              </a:lnSpc>
              <a:spcBef>
                <a:spcPct val="0"/>
              </a:spcBef>
              <a:spcAft>
                <a:spcPts val="300"/>
              </a:spcAft>
            </a:pPr>
            <a:r>
              <a:rPr lang="en-GB" b="1" i="1" dirty="0" smtClean="0">
                <a:solidFill>
                  <a:schemeClr val="tx2"/>
                </a:solidFill>
                <a:ea typeface="+mj-ea"/>
                <a:cs typeface="+mj-cs"/>
              </a:rPr>
              <a:t>Coalfield </a:t>
            </a:r>
            <a:r>
              <a:rPr lang="en-GB" b="1" i="1" dirty="0">
                <a:solidFill>
                  <a:schemeClr val="tx2"/>
                </a:solidFill>
                <a:ea typeface="+mj-ea"/>
                <a:cs typeface="+mj-cs"/>
              </a:rPr>
              <a:t>MTO (coal to olefins, CTO) is still competitive at lower oil, higher coal </a:t>
            </a:r>
            <a:r>
              <a:rPr lang="en-GB" b="1" i="1" dirty="0" smtClean="0">
                <a:solidFill>
                  <a:schemeClr val="tx2"/>
                </a:solidFill>
                <a:ea typeface="+mj-ea"/>
                <a:cs typeface="+mj-cs"/>
              </a:rPr>
              <a:t>prices. MTO economics have been more challenging at lower oil prices.  CTO will be the focus of investments</a:t>
            </a:r>
            <a:endParaRPr lang="en-GB" b="1" i="1" dirty="0">
              <a:solidFill>
                <a:schemeClr val="tx2"/>
              </a:solidFill>
              <a:ea typeface="+mj-ea"/>
              <a:cs typeface="+mj-cs"/>
            </a:endParaRPr>
          </a:p>
        </p:txBody>
      </p:sp>
      <p:sp>
        <p:nvSpPr>
          <p:cNvPr id="11" name="Footer Placeholder 4"/>
          <p:cNvSpPr>
            <a:spLocks noGrp="1"/>
          </p:cNvSpPr>
          <p:nvPr>
            <p:ph type="ftr" sz="quarter" idx="4294967295"/>
          </p:nvPr>
        </p:nvSpPr>
        <p:spPr>
          <a:xfrm>
            <a:off x="558204" y="7134386"/>
            <a:ext cx="6334118" cy="198042"/>
          </a:xfrm>
          <a:prstGeom prst="rect">
            <a:avLst/>
          </a:prstGeom>
        </p:spPr>
        <p:txBody>
          <a:bodyPr/>
          <a:lstStyle/>
          <a:p>
            <a:r>
              <a:rPr lang="en-GB" sz="1000" dirty="0">
                <a:solidFill>
                  <a:srgbClr val="8989A0"/>
                </a:solidFill>
                <a:latin typeface="Arial" pitchFamily="34" charset="0"/>
                <a:cs typeface="Arial" pitchFamily="34" charset="0"/>
              </a:rPr>
              <a:t>Market Analytics: Methanol &amp; Derivatives - 2020</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pic>
        <p:nvPicPr>
          <p:cNvPr id="6" name="Picture 5"/>
          <p:cNvPicPr>
            <a:picLocks noChangeAspect="1"/>
          </p:cNvPicPr>
          <p:nvPr/>
        </p:nvPicPr>
        <p:blipFill>
          <a:blip r:embed="rId6"/>
          <a:stretch>
            <a:fillRect/>
          </a:stretch>
        </p:blipFill>
        <p:spPr>
          <a:xfrm>
            <a:off x="527050" y="2153281"/>
            <a:ext cx="9582150" cy="4114800"/>
          </a:xfrm>
          <a:prstGeom prst="rect">
            <a:avLst/>
          </a:prstGeom>
        </p:spPr>
      </p:pic>
    </p:spTree>
    <p:extLst>
      <p:ext uri="{BB962C8B-B14F-4D97-AF65-F5344CB8AC3E}">
        <p14:creationId xmlns:p14="http://schemas.microsoft.com/office/powerpoint/2010/main" val="3319759965"/>
      </p:ext>
    </p:extLst>
  </p:cSld>
  <p:clrMapOvr>
    <a:masterClrMapping/>
  </p:clrMapOvr>
  <mc:AlternateContent xmlns:mc="http://schemas.openxmlformats.org/markup-compatibility/2006" xmlns:p14="http://schemas.microsoft.com/office/powerpoint/2010/main">
    <mc:Choice Requires="p14">
      <p:transition spd="med" p14:dur="700" advTm="94521">
        <p:fade/>
      </p:transition>
    </mc:Choice>
    <mc:Fallback xmlns="">
      <p:transition spd="med" advTm="94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576276"/>
            <a:ext cx="8616950" cy="746256"/>
          </a:xfrm>
        </p:spPr>
        <p:txBody>
          <a:bodyPr/>
          <a:lstStyle/>
          <a:p>
            <a:r>
              <a:rPr lang="en-GB" dirty="0"/>
              <a:t>Methanol </a:t>
            </a:r>
            <a:r>
              <a:rPr lang="en-GB" dirty="0" smtClean="0"/>
              <a:t>demand will </a:t>
            </a:r>
            <a:r>
              <a:rPr lang="en-GB" dirty="0"/>
              <a:t>grow at </a:t>
            </a:r>
            <a:r>
              <a:rPr lang="en-GB" dirty="0" smtClean="0"/>
              <a:t>4% </a:t>
            </a:r>
            <a:r>
              <a:rPr lang="en-GB" dirty="0"/>
              <a:t>per year to 2025, driven by </a:t>
            </a:r>
            <a:r>
              <a:rPr lang="en-GB" dirty="0" smtClean="0"/>
              <a:t>olefins </a:t>
            </a:r>
            <a:r>
              <a:rPr lang="en-GB" dirty="0"/>
              <a:t>and gasoline </a:t>
            </a:r>
            <a:r>
              <a:rPr lang="en-GB" dirty="0" smtClean="0"/>
              <a:t>blending</a:t>
            </a:r>
            <a:endParaRPr lang="en-GB" dirty="0"/>
          </a:p>
        </p:txBody>
      </p:sp>
      <p:sp>
        <p:nvSpPr>
          <p:cNvPr id="6" name="Text Placeholder 17"/>
          <p:cNvSpPr txBox="1">
            <a:spLocks/>
          </p:cNvSpPr>
          <p:nvPr/>
        </p:nvSpPr>
        <p:spPr>
          <a:xfrm>
            <a:off x="268014" y="6674761"/>
            <a:ext cx="10046742" cy="535701"/>
          </a:xfrm>
          <a:prstGeom prst="rect">
            <a:avLst/>
          </a:prstGeom>
          <a:noFill/>
          <a:ln/>
        </p:spPr>
        <p:txBody>
          <a:bodyPr vert="horz" lIns="0" tIns="0" rIns="0" bIns="0" rtlCol="0" anchor="b" anchorCtr="0">
            <a:noAutofit/>
          </a:bodyPr>
          <a:lst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a:lstStyle>
          <a:p>
            <a:pPr algn="ctr">
              <a:lnSpc>
                <a:spcPct val="90000"/>
              </a:lnSpc>
              <a:spcBef>
                <a:spcPct val="0"/>
              </a:spcBef>
            </a:pPr>
            <a:r>
              <a:rPr lang="en-GB" i="1" dirty="0"/>
              <a:t>Approximately 3 tons of methanol </a:t>
            </a:r>
            <a:r>
              <a:rPr lang="en-GB" i="1" dirty="0" smtClean="0"/>
              <a:t>is </a:t>
            </a:r>
            <a:r>
              <a:rPr lang="en-GB" i="1" dirty="0"/>
              <a:t>required for every 1 ton of olefin </a:t>
            </a:r>
            <a:r>
              <a:rPr lang="en-GB" i="1" dirty="0" smtClean="0"/>
              <a:t>produced. </a:t>
            </a:r>
            <a:r>
              <a:rPr lang="en-GB" i="1" dirty="0" smtClean="0">
                <a:ea typeface="+mj-ea"/>
                <a:cs typeface="+mj-cs"/>
              </a:rPr>
              <a:t>Considering both integrated and non-integrated MTO demand, MTO has grown to become the largest derivative of methanol.</a:t>
            </a:r>
            <a:endParaRPr lang="en-GB" i="1" dirty="0">
              <a:ea typeface="+mj-ea"/>
              <a:cs typeface="+mj-cs"/>
            </a:endParaRPr>
          </a:p>
        </p:txBody>
      </p:sp>
      <p:graphicFrame>
        <p:nvGraphicFramePr>
          <p:cNvPr id="7" name="Chart 6"/>
          <p:cNvGraphicFramePr/>
          <p:nvPr>
            <p:extLst>
              <p:ext uri="{D42A27DB-BD31-4B8C-83A1-F6EECF244321}">
                <p14:modId xmlns:p14="http://schemas.microsoft.com/office/powerpoint/2010/main" val="634568670"/>
              </p:ext>
            </p:extLst>
          </p:nvPr>
        </p:nvGraphicFramePr>
        <p:xfrm>
          <a:off x="465953" y="1603464"/>
          <a:ext cx="4550642" cy="4792659"/>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4"/>
          <p:cNvSpPr txBox="1">
            <a:spLocks/>
          </p:cNvSpPr>
          <p:nvPr/>
        </p:nvSpPr>
        <p:spPr>
          <a:xfrm>
            <a:off x="5310425" y="1449526"/>
            <a:ext cx="5252472" cy="264300"/>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a:t>
            </a:r>
            <a:r>
              <a:rPr lang="en-GB" sz="1600" dirty="0" smtClean="0">
                <a:solidFill>
                  <a:schemeClr val="tx2"/>
                </a:solidFill>
                <a:cs typeface="Arial"/>
              </a:rPr>
              <a:t>Methanol Demand </a:t>
            </a:r>
            <a:r>
              <a:rPr lang="en-GB" sz="1600" dirty="0">
                <a:solidFill>
                  <a:schemeClr val="tx2"/>
                </a:solidFill>
                <a:cs typeface="Arial"/>
              </a:rPr>
              <a:t>Growth by Derivative</a:t>
            </a:r>
            <a:br>
              <a:rPr lang="en-GB" sz="1600" dirty="0">
                <a:solidFill>
                  <a:schemeClr val="tx2"/>
                </a:solidFill>
                <a:cs typeface="Arial"/>
              </a:rPr>
            </a:br>
            <a:r>
              <a:rPr lang="en-GB" sz="1600" i="1" dirty="0">
                <a:solidFill>
                  <a:schemeClr val="tx2"/>
                </a:solidFill>
                <a:cs typeface="Arial"/>
              </a:rPr>
              <a:t>(percent Volume Growth)</a:t>
            </a:r>
          </a:p>
        </p:txBody>
      </p:sp>
      <p:sp>
        <p:nvSpPr>
          <p:cNvPr id="10" name="Content Placeholder 4"/>
          <p:cNvSpPr txBox="1">
            <a:spLocks/>
          </p:cNvSpPr>
          <p:nvPr/>
        </p:nvSpPr>
        <p:spPr>
          <a:xfrm>
            <a:off x="465953" y="1456614"/>
            <a:ext cx="4121813" cy="257212"/>
          </a:xfrm>
          <a:prstGeom prst="rect">
            <a:avLst/>
          </a:prstGeom>
        </p:spPr>
        <p:txBody>
          <a:bodyPr/>
          <a:lstStyle>
            <a:lvl1pPr marL="0" indent="0" algn="l" defTabSz="995536" rtl="0" eaLnBrk="1" latinLnBrk="0" hangingPunct="1">
              <a:spcBef>
                <a:spcPts val="1200"/>
              </a:spcBef>
              <a:buFont typeface="Arial" pitchFamily="34" charset="0"/>
              <a:buNone/>
              <a:defRPr sz="1800" b="1" kern="1200">
                <a:solidFill>
                  <a:schemeClr val="accent3"/>
                </a:solidFill>
                <a:latin typeface="+mn-lt"/>
                <a:ea typeface="+mn-ea"/>
                <a:cs typeface="Arial" pitchFamily="34" charset="0"/>
              </a:defRPr>
            </a:lvl1pPr>
            <a:lvl2pPr marL="0" indent="0" algn="l" defTabSz="995536" rtl="0" eaLnBrk="1" latinLnBrk="0" hangingPunct="1">
              <a:spcBef>
                <a:spcPts val="600"/>
              </a:spcBef>
              <a:buFont typeface="Arial" pitchFamily="34" charset="0"/>
              <a:buNone/>
              <a:defRPr sz="1800" kern="1200">
                <a:solidFill>
                  <a:schemeClr val="tx2"/>
                </a:solidFill>
                <a:latin typeface="+mn-lt"/>
                <a:ea typeface="+mn-ea"/>
                <a:cs typeface="Arial" pitchFamily="34" charset="0"/>
              </a:defRPr>
            </a:lvl2pPr>
            <a:lvl3pPr marL="180000" indent="-180000" algn="l" defTabSz="995536" rtl="0" eaLnBrk="1" latinLnBrk="0" hangingPunct="1">
              <a:spcBef>
                <a:spcPts val="600"/>
              </a:spcBef>
              <a:buClr>
                <a:schemeClr val="tx1"/>
              </a:buClr>
              <a:buFont typeface="Wingdings 2" pitchFamily="18" charset="2"/>
              <a:buChar char=""/>
              <a:defRPr sz="1800" kern="1200">
                <a:solidFill>
                  <a:schemeClr val="tx2"/>
                </a:solidFill>
                <a:latin typeface="+mn-lt"/>
                <a:ea typeface="+mn-ea"/>
                <a:cs typeface="Arial" pitchFamily="34" charset="0"/>
              </a:defRPr>
            </a:lvl3pPr>
            <a:lvl4pPr marL="3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4pPr>
            <a:lvl5pPr marL="54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5pPr>
            <a:lvl6pPr marL="72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6pPr>
            <a:lvl7pPr marL="90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7pPr>
            <a:lvl8pPr marL="108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8pPr>
            <a:lvl9pPr marL="1260000" indent="-180000" algn="l" defTabSz="995536" rtl="0" eaLnBrk="1" latinLnBrk="0" hangingPunct="1">
              <a:spcBef>
                <a:spcPts val="600"/>
              </a:spcBef>
              <a:buClr>
                <a:schemeClr val="tx1"/>
              </a:buClr>
              <a:buFont typeface="Arial" pitchFamily="34" charset="0"/>
              <a:buChar char="–"/>
              <a:defRPr sz="1800" kern="1200">
                <a:solidFill>
                  <a:schemeClr val="tx2"/>
                </a:solidFill>
                <a:latin typeface="+mn-lt"/>
                <a:ea typeface="+mn-ea"/>
                <a:cs typeface="Arial" pitchFamily="34" charset="0"/>
              </a:defRPr>
            </a:lvl9pPr>
          </a:lstStyle>
          <a:p>
            <a:pPr defTabSz="521437">
              <a:lnSpc>
                <a:spcPct val="110000"/>
              </a:lnSpc>
              <a:spcBef>
                <a:spcPts val="300"/>
              </a:spcBef>
              <a:spcAft>
                <a:spcPts val="300"/>
              </a:spcAft>
            </a:pPr>
            <a:r>
              <a:rPr lang="en-GB" sz="1600" dirty="0">
                <a:solidFill>
                  <a:schemeClr val="tx2"/>
                </a:solidFill>
                <a:cs typeface="Arial"/>
              </a:rPr>
              <a:t>Global </a:t>
            </a:r>
            <a:r>
              <a:rPr lang="en-GB" sz="1600" dirty="0" smtClean="0">
                <a:solidFill>
                  <a:schemeClr val="tx2"/>
                </a:solidFill>
                <a:cs typeface="Arial"/>
              </a:rPr>
              <a:t>Methanol Demand by </a:t>
            </a:r>
            <a:r>
              <a:rPr lang="en-GB" sz="1600" dirty="0">
                <a:solidFill>
                  <a:schemeClr val="tx2"/>
                </a:solidFill>
                <a:cs typeface="Arial"/>
              </a:rPr>
              <a:t>Derivative </a:t>
            </a:r>
            <a:r>
              <a:rPr lang="en-GB" sz="1600" i="1" dirty="0" smtClean="0">
                <a:solidFill>
                  <a:schemeClr val="tx2"/>
                </a:solidFill>
                <a:cs typeface="Arial"/>
              </a:rPr>
              <a:t>2019-e </a:t>
            </a:r>
            <a:r>
              <a:rPr lang="en-GB" sz="1600" i="1" dirty="0">
                <a:solidFill>
                  <a:schemeClr val="tx2"/>
                </a:solidFill>
                <a:cs typeface="Arial"/>
              </a:rPr>
              <a:t>= Approx. </a:t>
            </a:r>
            <a:r>
              <a:rPr lang="en-GB" sz="1600" i="1" dirty="0" smtClean="0">
                <a:solidFill>
                  <a:schemeClr val="tx2"/>
                </a:solidFill>
                <a:cs typeface="Arial"/>
              </a:rPr>
              <a:t>105 </a:t>
            </a:r>
            <a:r>
              <a:rPr lang="en-GB" sz="1600" i="1" dirty="0">
                <a:solidFill>
                  <a:schemeClr val="tx2"/>
                </a:solidFill>
                <a:cs typeface="Arial"/>
              </a:rPr>
              <a:t>million tons</a:t>
            </a:r>
          </a:p>
        </p:txBody>
      </p:sp>
      <p:cxnSp>
        <p:nvCxnSpPr>
          <p:cNvPr id="12" name="Straight Connector 11"/>
          <p:cNvCxnSpPr/>
          <p:nvPr/>
        </p:nvCxnSpPr>
        <p:spPr bwMode="gray">
          <a:xfrm>
            <a:off x="504824"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4294967295"/>
          </p:nvPr>
        </p:nvSpPr>
        <p:spPr>
          <a:xfrm>
            <a:off x="558204" y="7134386"/>
            <a:ext cx="6334118" cy="198042"/>
          </a:xfrm>
          <a:prstGeom prst="rect">
            <a:avLst/>
          </a:prstGeom>
        </p:spPr>
        <p:txBody>
          <a:bodyPr/>
          <a:lstStyle/>
          <a:p>
            <a:r>
              <a:rPr lang="en-GB" sz="1000" dirty="0">
                <a:solidFill>
                  <a:srgbClr val="8989A0"/>
                </a:solidFill>
                <a:latin typeface="Arial" pitchFamily="34" charset="0"/>
                <a:cs typeface="Arial" pitchFamily="34" charset="0"/>
              </a:rPr>
              <a:t>Market Analytics: Methanol &amp; Derivatives - 2020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3138" y="6737350"/>
            <a:ext cx="609600" cy="609600"/>
          </a:xfrm>
          <a:prstGeom prst="rect">
            <a:avLst/>
          </a:prstGeom>
        </p:spPr>
      </p:pic>
      <p:pic>
        <p:nvPicPr>
          <p:cNvPr id="3" name="Picture 2"/>
          <p:cNvPicPr>
            <a:picLocks noChangeAspect="1"/>
          </p:cNvPicPr>
          <p:nvPr/>
        </p:nvPicPr>
        <p:blipFill>
          <a:blip r:embed="rId6"/>
          <a:stretch>
            <a:fillRect/>
          </a:stretch>
        </p:blipFill>
        <p:spPr>
          <a:xfrm>
            <a:off x="504824" y="2072262"/>
            <a:ext cx="9677400" cy="4181475"/>
          </a:xfrm>
          <a:prstGeom prst="rect">
            <a:avLst/>
          </a:prstGeom>
        </p:spPr>
      </p:pic>
    </p:spTree>
    <p:extLst>
      <p:ext uri="{BB962C8B-B14F-4D97-AF65-F5344CB8AC3E}">
        <p14:creationId xmlns:p14="http://schemas.microsoft.com/office/powerpoint/2010/main" val="2358074667"/>
      </p:ext>
    </p:extLst>
  </p:cSld>
  <p:clrMapOvr>
    <a:masterClrMapping/>
  </p:clrMapOvr>
  <mc:AlternateContent xmlns:mc="http://schemas.openxmlformats.org/markup-compatibility/2006" xmlns:p14="http://schemas.microsoft.com/office/powerpoint/2010/main">
    <mc:Choice Requires="p14">
      <p:transition spd="med" p14:dur="700" advTm="105891">
        <p:fade/>
      </p:transition>
    </mc:Choice>
    <mc:Fallback xmlns="">
      <p:transition spd="med" advTm="105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Narrow" panose="020B0606020202030204" pitchFamily="34" charset="0"/>
              </a:rPr>
              <a:t>With demand now strongly linked to the olefins market, the methanol market will </a:t>
            </a:r>
            <a:r>
              <a:rPr lang="en-GB" dirty="0" smtClean="0">
                <a:latin typeface="Arial Narrow" panose="020B0606020202030204" pitchFamily="34" charset="0"/>
              </a:rPr>
              <a:t>strengthen in the long term</a:t>
            </a:r>
            <a:endParaRPr lang="en-GB" dirty="0"/>
          </a:p>
        </p:txBody>
      </p:sp>
      <p:sp>
        <p:nvSpPr>
          <p:cNvPr id="6" name="Content Placeholder 5"/>
          <p:cNvSpPr txBox="1">
            <a:spLocks/>
          </p:cNvSpPr>
          <p:nvPr/>
        </p:nvSpPr>
        <p:spPr>
          <a:xfrm>
            <a:off x="538843" y="1452563"/>
            <a:ext cx="4733246" cy="5478462"/>
          </a:xfrm>
          <a:prstGeom prst="rect">
            <a:avLst/>
          </a:prstGeom>
        </p:spPr>
        <p:txBody>
          <a:bodyPr/>
          <a:lst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a:lstStyle>
          <a:p>
            <a:pPr>
              <a:spcAft>
                <a:spcPts val="0"/>
              </a:spcAft>
            </a:pPr>
            <a:r>
              <a:rPr lang="en-GB" sz="1600" dirty="0" smtClean="0"/>
              <a:t>Global Methanol Supply/Demand</a:t>
            </a:r>
          </a:p>
          <a:p>
            <a:pPr>
              <a:spcAft>
                <a:spcPts val="0"/>
              </a:spcAft>
            </a:pPr>
            <a:r>
              <a:rPr lang="en-GB" sz="1600" i="1" dirty="0" smtClean="0"/>
              <a:t>(Million Tons)</a:t>
            </a:r>
            <a:endParaRPr lang="en-GB" sz="1600" i="1" dirty="0"/>
          </a:p>
        </p:txBody>
      </p:sp>
      <p:sp>
        <p:nvSpPr>
          <p:cNvPr id="7" name="Content Placeholder 6"/>
          <p:cNvSpPr txBox="1">
            <a:spLocks/>
          </p:cNvSpPr>
          <p:nvPr/>
        </p:nvSpPr>
        <p:spPr>
          <a:xfrm>
            <a:off x="5679703" y="1452563"/>
            <a:ext cx="4646711" cy="5478462"/>
          </a:xfrm>
          <a:prstGeom prst="rect">
            <a:avLst/>
          </a:prstGeom>
        </p:spPr>
        <p:txBody>
          <a:bodyPr/>
          <a:lst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a:lstStyle>
          <a:p>
            <a:pPr lvl="2">
              <a:spcBef>
                <a:spcPts val="600"/>
              </a:spcBef>
            </a:pPr>
            <a:r>
              <a:rPr lang="en-GB" sz="1600" dirty="0"/>
              <a:t>The methanol market </a:t>
            </a:r>
            <a:r>
              <a:rPr lang="en-GB" sz="1600" dirty="0" smtClean="0"/>
              <a:t>was already in a period of oversupply with much capacity planned in many different countries</a:t>
            </a:r>
          </a:p>
          <a:p>
            <a:pPr lvl="2">
              <a:spcBef>
                <a:spcPts val="600"/>
              </a:spcBef>
            </a:pPr>
            <a:r>
              <a:rPr lang="en-GB" sz="1600" dirty="0" smtClean="0"/>
              <a:t>The COVID-19 pandemic will exacerbate this for 2020 with no demand growth.</a:t>
            </a:r>
          </a:p>
          <a:p>
            <a:pPr lvl="2">
              <a:spcBef>
                <a:spcPts val="600"/>
              </a:spcBef>
            </a:pPr>
            <a:r>
              <a:rPr lang="en-GB" sz="1600" dirty="0" smtClean="0"/>
              <a:t>Through </a:t>
            </a:r>
            <a:r>
              <a:rPr lang="en-GB" sz="1600" dirty="0"/>
              <a:t>the forecast, the operating rates will </a:t>
            </a:r>
            <a:r>
              <a:rPr lang="en-GB" sz="1600" dirty="0" smtClean="0"/>
              <a:t>tighten as strong demand fundamentals remain once recovery from the pandemic as been achieved.</a:t>
            </a:r>
          </a:p>
          <a:p>
            <a:pPr lvl="2">
              <a:spcBef>
                <a:spcPts val="600"/>
              </a:spcBef>
            </a:pPr>
            <a:r>
              <a:rPr lang="en-GB" sz="1600" dirty="0" smtClean="0"/>
              <a:t>The </a:t>
            </a:r>
            <a:r>
              <a:rPr lang="en-GB" sz="1600" dirty="0"/>
              <a:t>competitiveness of non integrated MTO units in lower crude oil scenarios still </a:t>
            </a:r>
            <a:r>
              <a:rPr lang="en-GB" sz="1600" dirty="0" smtClean="0"/>
              <a:t>exists </a:t>
            </a:r>
            <a:r>
              <a:rPr lang="en-GB" sz="1600" dirty="0"/>
              <a:t>but </a:t>
            </a:r>
            <a:r>
              <a:rPr lang="en-GB" sz="1600" dirty="0" smtClean="0"/>
              <a:t>is very challenging,  </a:t>
            </a:r>
            <a:r>
              <a:rPr lang="en-GB" sz="1600" dirty="0"/>
              <a:t>and in the near term investment </a:t>
            </a:r>
            <a:r>
              <a:rPr lang="en-GB" sz="1600" dirty="0" smtClean="0"/>
              <a:t>will </a:t>
            </a:r>
            <a:r>
              <a:rPr lang="en-GB" sz="1600" dirty="0"/>
              <a:t>slow in favour of integrated CTO which involve higher capital costs but offer greater profitability.</a:t>
            </a:r>
            <a:r>
              <a:rPr lang="en-GB" sz="1600" strike="sngStrike" dirty="0"/>
              <a:t> </a:t>
            </a:r>
            <a:endParaRPr lang="en-GB" sz="1600" strike="sngStrike" dirty="0" smtClean="0"/>
          </a:p>
          <a:p>
            <a:pPr lvl="2">
              <a:spcBef>
                <a:spcPts val="600"/>
              </a:spcBef>
            </a:pPr>
            <a:r>
              <a:rPr lang="en-GB" sz="1600" dirty="0" smtClean="0"/>
              <a:t>The United States will develop capacity to become a net exporter by 2025.</a:t>
            </a:r>
          </a:p>
          <a:p>
            <a:pPr lvl="2">
              <a:spcBef>
                <a:spcPts val="600"/>
              </a:spcBef>
            </a:pPr>
            <a:endParaRPr lang="en-GB" sz="1600" dirty="0"/>
          </a:p>
          <a:p>
            <a:pPr lvl="2">
              <a:spcBef>
                <a:spcPts val="600"/>
              </a:spcBef>
            </a:pPr>
            <a:endParaRPr lang="en-GB" sz="1600" dirty="0"/>
          </a:p>
        </p:txBody>
      </p:sp>
      <p:cxnSp>
        <p:nvCxnSpPr>
          <p:cNvPr id="10" name="Straight Connector 9"/>
          <p:cNvCxnSpPr/>
          <p:nvPr/>
        </p:nvCxnSpPr>
        <p:spPr bwMode="gray">
          <a:xfrm>
            <a:off x="504824" y="1324825"/>
            <a:ext cx="96683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4"/>
          <p:cNvSpPr>
            <a:spLocks noGrp="1"/>
          </p:cNvSpPr>
          <p:nvPr>
            <p:ph type="ftr" sz="quarter" idx="4294967295"/>
          </p:nvPr>
        </p:nvSpPr>
        <p:spPr>
          <a:xfrm>
            <a:off x="558204" y="7134386"/>
            <a:ext cx="6334118" cy="198042"/>
          </a:xfrm>
          <a:prstGeom prst="rect">
            <a:avLst/>
          </a:prstGeom>
        </p:spPr>
        <p:txBody>
          <a:bodyPr/>
          <a:lstStyle/>
          <a:p>
            <a:r>
              <a:rPr lang="en-GB" sz="1000" dirty="0">
                <a:solidFill>
                  <a:srgbClr val="8989A0"/>
                </a:solidFill>
                <a:latin typeface="Arial" pitchFamily="34" charset="0"/>
                <a:cs typeface="Arial" pitchFamily="34" charset="0"/>
              </a:rPr>
              <a:t>Market Analytics: Methanol &amp; Derivatives - 2020</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3138" y="6737350"/>
            <a:ext cx="609600" cy="609600"/>
          </a:xfrm>
          <a:prstGeom prst="rect">
            <a:avLst/>
          </a:prstGeom>
        </p:spPr>
      </p:pic>
      <p:pic>
        <p:nvPicPr>
          <p:cNvPr id="4" name="Picture 3"/>
          <p:cNvPicPr>
            <a:picLocks noChangeAspect="1"/>
          </p:cNvPicPr>
          <p:nvPr/>
        </p:nvPicPr>
        <p:blipFill>
          <a:blip r:embed="rId5"/>
          <a:stretch>
            <a:fillRect/>
          </a:stretch>
        </p:blipFill>
        <p:spPr>
          <a:xfrm>
            <a:off x="376578" y="2051050"/>
            <a:ext cx="5057775" cy="4686300"/>
          </a:xfrm>
          <a:prstGeom prst="rect">
            <a:avLst/>
          </a:prstGeom>
        </p:spPr>
      </p:pic>
    </p:spTree>
    <p:extLst>
      <p:ext uri="{BB962C8B-B14F-4D97-AF65-F5344CB8AC3E}">
        <p14:creationId xmlns:p14="http://schemas.microsoft.com/office/powerpoint/2010/main" val="140842159"/>
      </p:ext>
    </p:extLst>
  </p:cSld>
  <p:clrMapOvr>
    <a:masterClrMapping/>
  </p:clrMapOvr>
  <mc:AlternateContent xmlns:mc="http://schemas.openxmlformats.org/markup-compatibility/2006" xmlns:p14="http://schemas.microsoft.com/office/powerpoint/2010/main">
    <mc:Choice Requires="p14">
      <p:transition spd="med" p14:dur="700" advTm="66380">
        <p:fade/>
      </p:transition>
    </mc:Choice>
    <mc:Fallback xmlns="">
      <p:transition spd="med" advTm="66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9BD6FA6A-A86D-4D06-AFF9-1E656D8048A1}" type="slidenum">
              <a:rPr lang="en-GB" smtClean="0"/>
              <a:pPr/>
              <a:t>8</a:t>
            </a:fld>
            <a:endParaRPr lang="en-GB" dirty="0"/>
          </a:p>
        </p:txBody>
      </p:sp>
      <p:sp>
        <p:nvSpPr>
          <p:cNvPr id="5" name="Text Placeholder 4"/>
          <p:cNvSpPr>
            <a:spLocks noGrp="1"/>
          </p:cNvSpPr>
          <p:nvPr>
            <p:ph type="body" sz="quarter" idx="4294967295"/>
          </p:nvPr>
        </p:nvSpPr>
        <p:spPr>
          <a:xfrm>
            <a:off x="516835" y="611533"/>
            <a:ext cx="9444038" cy="660400"/>
          </a:xfrm>
        </p:spPr>
        <p:txBody>
          <a:bodyPr anchor="b"/>
          <a:lstStyle/>
          <a:p>
            <a:r>
              <a:rPr lang="en-GB" sz="2800" dirty="0">
                <a:latin typeface="+mj-lt"/>
                <a:ea typeface="+mj-ea"/>
                <a:cs typeface="+mj-cs"/>
              </a:rPr>
              <a:t>Find out </a:t>
            </a:r>
            <a:r>
              <a:rPr lang="en-GB" sz="2800" dirty="0" smtClean="0">
                <a:latin typeface="+mj-lt"/>
                <a:ea typeface="+mj-ea"/>
                <a:cs typeface="+mj-cs"/>
              </a:rPr>
              <a:t>more….</a:t>
            </a:r>
            <a:endParaRPr lang="en-GB" sz="2800" dirty="0">
              <a:latin typeface="+mj-lt"/>
              <a:ea typeface="+mj-ea"/>
              <a:cs typeface="+mj-cs"/>
            </a:endParaRPr>
          </a:p>
        </p:txBody>
      </p:sp>
      <p:sp>
        <p:nvSpPr>
          <p:cNvPr id="4" name="Footer Placeholder 3"/>
          <p:cNvSpPr>
            <a:spLocks noGrp="1"/>
          </p:cNvSpPr>
          <p:nvPr>
            <p:ph type="ftr" sz="quarter" idx="3"/>
          </p:nvPr>
        </p:nvSpPr>
        <p:spPr/>
        <p:txBody>
          <a:bodyPr/>
          <a:lstStyle/>
          <a:p>
            <a:r>
              <a:rPr lang="en-GB" dirty="0"/>
              <a:t>Market Analytics: Methanol &amp; Derivatives - 2020</a:t>
            </a:r>
          </a:p>
        </p:txBody>
      </p:sp>
      <p:sp>
        <p:nvSpPr>
          <p:cNvPr id="7" name="Content Placeholder 2"/>
          <p:cNvSpPr txBox="1">
            <a:spLocks/>
          </p:cNvSpPr>
          <p:nvPr/>
        </p:nvSpPr>
        <p:spPr>
          <a:xfrm>
            <a:off x="514348" y="1513922"/>
            <a:ext cx="6124992" cy="5478462"/>
          </a:xfrm>
          <a:prstGeom prst="rect">
            <a:avLst/>
          </a:prstGeom>
        </p:spPr>
        <p:txBody>
          <a:bodyPr/>
          <a:lstStyle>
            <a:lvl1pPr marL="0" indent="0" algn="l" defTabSz="521437" rtl="0" eaLnBrk="1" latinLnBrk="0" hangingPunct="1">
              <a:lnSpc>
                <a:spcPct val="100000"/>
              </a:lnSpc>
              <a:spcBef>
                <a:spcPts val="300"/>
              </a:spcBef>
              <a:spcAft>
                <a:spcPts val="300"/>
              </a:spcAft>
              <a:buFontTx/>
              <a:buNone/>
              <a:defRPr sz="1800" b="1" kern="1200">
                <a:solidFill>
                  <a:schemeClr val="tx2"/>
                </a:solidFill>
                <a:latin typeface="+mn-lt"/>
                <a:ea typeface="+mn-ea"/>
                <a:cs typeface="Arial"/>
              </a:defRPr>
            </a:lvl1pPr>
            <a:lvl2pPr marL="0" indent="0" algn="l" defTabSz="521437" rtl="0" eaLnBrk="1" latinLnBrk="0" hangingPunct="1">
              <a:lnSpc>
                <a:spcPct val="100000"/>
              </a:lnSpc>
              <a:spcBef>
                <a:spcPts val="0"/>
              </a:spcBef>
              <a:spcAft>
                <a:spcPts val="300"/>
              </a:spcAft>
              <a:buClr>
                <a:schemeClr val="accent2"/>
              </a:buClr>
              <a:buFontTx/>
              <a:buNone/>
              <a:defRPr sz="1800" kern="1200">
                <a:solidFill>
                  <a:schemeClr val="tx1"/>
                </a:solidFill>
                <a:latin typeface="+mn-lt"/>
                <a:ea typeface="+mn-ea"/>
                <a:cs typeface="Arial"/>
              </a:defRPr>
            </a:lvl2pPr>
            <a:lvl3pPr marL="271463" indent="-271463" algn="l" defTabSz="521437" rtl="0" eaLnBrk="1" latinLnBrk="0" hangingPunct="1">
              <a:lnSpc>
                <a:spcPct val="100000"/>
              </a:lnSpc>
              <a:spcBef>
                <a:spcPts val="0"/>
              </a:spcBef>
              <a:spcAft>
                <a:spcPts val="300"/>
              </a:spcAft>
              <a:buClr>
                <a:schemeClr val="accent2"/>
              </a:buClr>
              <a:buSzPct val="130000"/>
              <a:buFont typeface="Wingdings" charset="2"/>
              <a:buChar char="§"/>
              <a:defRPr sz="1800" kern="1200">
                <a:solidFill>
                  <a:schemeClr val="tx1"/>
                </a:solidFill>
                <a:latin typeface="+mn-lt"/>
                <a:ea typeface="+mn-ea"/>
                <a:cs typeface="Arial"/>
              </a:defRPr>
            </a:lvl3pPr>
            <a:lvl4pPr marL="541338" indent="-269875" algn="l" defTabSz="521437" rtl="0" eaLnBrk="1" latinLnBrk="0" hangingPunct="1">
              <a:lnSpc>
                <a:spcPct val="100000"/>
              </a:lnSpc>
              <a:spcBef>
                <a:spcPts val="0"/>
              </a:spcBef>
              <a:spcAft>
                <a:spcPts val="300"/>
              </a:spcAft>
              <a:buClr>
                <a:schemeClr val="accent2"/>
              </a:buClr>
              <a:buFont typeface="Wingdings" panose="05000000000000000000" pitchFamily="2" charset="2"/>
              <a:buChar char=""/>
              <a:defRPr sz="1800" kern="1200">
                <a:solidFill>
                  <a:schemeClr val="tx1"/>
                </a:solidFill>
                <a:latin typeface="+mn-lt"/>
                <a:ea typeface="+mn-ea"/>
                <a:cs typeface="Arial"/>
              </a:defRPr>
            </a:lvl4pPr>
            <a:lvl5pPr marL="810000" indent="-270000" algn="l" defTabSz="521437" rtl="0" eaLnBrk="1" latinLnBrk="0" hangingPunct="1">
              <a:lnSpc>
                <a:spcPct val="100000"/>
              </a:lnSpc>
              <a:spcBef>
                <a:spcPts val="0"/>
              </a:spcBef>
              <a:spcAft>
                <a:spcPts val="300"/>
              </a:spcAft>
              <a:buClr>
                <a:schemeClr val="accent5"/>
              </a:buClr>
              <a:buFont typeface="Lucida Grande"/>
              <a:buChar char="-"/>
              <a:defRPr sz="1800" kern="1200" baseline="0">
                <a:solidFill>
                  <a:schemeClr val="tx1"/>
                </a:solidFill>
                <a:latin typeface="+mn-lt"/>
                <a:ea typeface="+mn-ea"/>
                <a:cs typeface="Arial"/>
              </a:defRPr>
            </a:lvl5pPr>
            <a:lvl6pPr marL="1080000" indent="-269875"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6pPr>
            <a:lvl7pPr marL="1350000" indent="-271463" algn="l" defTabSz="521437" rtl="0" eaLnBrk="1" latinLnBrk="0" hangingPunct="1">
              <a:lnSpc>
                <a:spcPct val="100000"/>
              </a:lnSpc>
              <a:spcBef>
                <a:spcPts val="0"/>
              </a:spcBef>
              <a:spcAft>
                <a:spcPts val="300"/>
              </a:spcAft>
              <a:buClr>
                <a:schemeClr val="accent5"/>
              </a:buClr>
              <a:buFont typeface="Lucida Grande"/>
              <a:buChar char="-"/>
              <a:defRPr sz="1800" kern="1200">
                <a:solidFill>
                  <a:schemeClr val="tx1"/>
                </a:solidFill>
                <a:latin typeface="+mn-lt"/>
                <a:ea typeface="+mn-ea"/>
                <a:cs typeface="Arial"/>
              </a:defRPr>
            </a:lvl7pPr>
            <a:lvl8pPr marL="162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8pPr>
            <a:lvl9pPr marL="1890000" indent="-270000" algn="l" defTabSz="521437" rtl="0" eaLnBrk="1" latinLnBrk="0" hangingPunct="1">
              <a:lnSpc>
                <a:spcPct val="100000"/>
              </a:lnSpc>
              <a:spcBef>
                <a:spcPts val="0"/>
              </a:spcBef>
              <a:spcAft>
                <a:spcPts val="300"/>
              </a:spcAft>
              <a:buClr>
                <a:schemeClr val="accent5"/>
              </a:buClr>
              <a:buFont typeface="Arial" panose="020B0604020202020204" pitchFamily="34" charset="0"/>
              <a:buChar char="-"/>
              <a:defRPr sz="1800" kern="1200" baseline="0">
                <a:solidFill>
                  <a:schemeClr val="tx1"/>
                </a:solidFill>
                <a:latin typeface="+mn-lt"/>
                <a:ea typeface="+mn-ea"/>
                <a:cs typeface="+mn-cs"/>
              </a:defRPr>
            </a:lvl9pPr>
          </a:lstStyle>
          <a:p>
            <a:r>
              <a:rPr lang="en-GB" sz="1600" dirty="0" smtClean="0">
                <a:solidFill>
                  <a:srgbClr val="77BC1F"/>
                </a:solidFill>
              </a:rPr>
              <a:t>Market Analytics: Methanol – 2020 </a:t>
            </a:r>
          </a:p>
          <a:p>
            <a:pPr lvl="2">
              <a:buSzPct val="100000"/>
            </a:pPr>
            <a:r>
              <a:rPr lang="en-GB" sz="1600" dirty="0"/>
              <a:t>Analysis and forecast to 2045 of supply and demand of the global </a:t>
            </a:r>
            <a:r>
              <a:rPr lang="en-GB" sz="1600" dirty="0" smtClean="0"/>
              <a:t>methanol </a:t>
            </a:r>
            <a:r>
              <a:rPr lang="en-GB" sz="1600" dirty="0"/>
              <a:t>market including </a:t>
            </a:r>
            <a:r>
              <a:rPr lang="en-GB" sz="1600" dirty="0" smtClean="0"/>
              <a:t>methanol, formaldehyde, MTBE and acetic acid.</a:t>
            </a:r>
          </a:p>
          <a:p>
            <a:pPr lvl="2">
              <a:buSzPct val="100000"/>
            </a:pPr>
            <a:r>
              <a:rPr lang="en-GB" sz="1600" dirty="0" smtClean="0"/>
              <a:t>This </a:t>
            </a:r>
            <a:r>
              <a:rPr lang="en-GB" sz="1600" dirty="0"/>
              <a:t>analysis identifies the issues shaping the </a:t>
            </a:r>
            <a:r>
              <a:rPr lang="en-GB" sz="1600" dirty="0" smtClean="0"/>
              <a:t>industry </a:t>
            </a:r>
            <a:r>
              <a:rPr lang="en-GB" sz="1600" dirty="0"/>
              <a:t>as well as provide detailed demand breakdown by derivative, supply and net trade data for 40 countries</a:t>
            </a:r>
            <a:r>
              <a:rPr lang="en-GB" sz="1600" dirty="0" smtClean="0"/>
              <a:t>.</a:t>
            </a:r>
          </a:p>
          <a:p>
            <a:pPr marL="0" lvl="2" indent="0">
              <a:buNone/>
            </a:pPr>
            <a:r>
              <a:rPr lang="en-GB" sz="1400" dirty="0" smtClean="0">
                <a:hlinkClick r:id="rId4"/>
              </a:rPr>
              <a:t>www.nexantsubscriptions.com/reports/market-analytics-methanol-2020</a:t>
            </a:r>
            <a:endParaRPr lang="en-GB" sz="1400" b="0" dirty="0" smtClean="0">
              <a:solidFill>
                <a:schemeClr val="tx1"/>
              </a:solidFill>
            </a:endParaRPr>
          </a:p>
          <a:p>
            <a:r>
              <a:rPr lang="en-GB" sz="1600" b="0" dirty="0" smtClean="0">
                <a:solidFill>
                  <a:schemeClr val="tx1"/>
                </a:solidFill>
              </a:rPr>
              <a:t>For enquiries, please contact your regional Account Manager</a:t>
            </a:r>
            <a:endParaRPr lang="en-GB" b="0" dirty="0" smtClean="0"/>
          </a:p>
          <a:p>
            <a:r>
              <a:rPr lang="en-GB" sz="1600" b="0" dirty="0" smtClean="0">
                <a:solidFill>
                  <a:schemeClr val="tx1"/>
                </a:solidFill>
              </a:rPr>
              <a:t>Or, </a:t>
            </a:r>
            <a:r>
              <a:rPr lang="en-GB" dirty="0" smtClean="0"/>
              <a:t> </a:t>
            </a:r>
          </a:p>
          <a:p>
            <a:pPr marL="285750" indent="-285750">
              <a:buClr>
                <a:srgbClr val="77BC1F"/>
              </a:buClr>
              <a:buFont typeface="Wingdings" panose="05000000000000000000" pitchFamily="2" charset="2"/>
              <a:buChar char="§"/>
            </a:pPr>
            <a:r>
              <a:rPr lang="en-GB" sz="1600" b="0" dirty="0" smtClean="0">
                <a:solidFill>
                  <a:schemeClr val="tx1"/>
                </a:solidFill>
              </a:rPr>
              <a:t>Jeremy Belbin, Market Analytics Report </a:t>
            </a:r>
            <a:r>
              <a:rPr lang="en-GB" sz="1600" b="0" dirty="0">
                <a:solidFill>
                  <a:schemeClr val="tx1"/>
                </a:solidFill>
              </a:rPr>
              <a:t>Manager</a:t>
            </a:r>
          </a:p>
          <a:p>
            <a:pPr marL="0" lvl="2" indent="0">
              <a:buNone/>
            </a:pPr>
            <a:r>
              <a:rPr lang="en-GB" sz="1600" dirty="0" smtClean="0">
                <a:hlinkClick r:id="rId5"/>
              </a:rPr>
              <a:t>jbelbin@nexant.com</a:t>
            </a:r>
            <a:endParaRPr lang="en-GB" sz="1600" dirty="0"/>
          </a:p>
          <a:p>
            <a:pPr marL="0" lvl="2" indent="0">
              <a:buNone/>
            </a:pPr>
            <a:endParaRPr lang="en-GB" sz="1600" dirty="0"/>
          </a:p>
          <a:p>
            <a:pPr lvl="2">
              <a:buSzPct val="100000"/>
            </a:pPr>
            <a:r>
              <a:rPr lang="en-GB" sz="1600" dirty="0"/>
              <a:t>Anna Ibbotson, Head of Markets and Profitability </a:t>
            </a:r>
            <a:r>
              <a:rPr lang="en-GB" sz="1600" dirty="0" smtClean="0"/>
              <a:t>Program</a:t>
            </a:r>
          </a:p>
          <a:p>
            <a:pPr marL="0" lvl="2" indent="0">
              <a:buNone/>
            </a:pPr>
            <a:r>
              <a:rPr lang="en-GB" sz="1600" dirty="0" smtClean="0">
                <a:hlinkClick r:id="rId6"/>
              </a:rPr>
              <a:t>aibbotson@nexant.com</a:t>
            </a:r>
            <a:r>
              <a:rPr lang="en-GB" sz="1600" dirty="0" smtClean="0"/>
              <a:t> </a:t>
            </a:r>
            <a:endParaRPr lang="en-GB" sz="1600" dirty="0"/>
          </a:p>
        </p:txBody>
      </p:sp>
      <p:sp>
        <p:nvSpPr>
          <p:cNvPr id="8" name="Rectangle 7"/>
          <p:cNvSpPr/>
          <p:nvPr/>
        </p:nvSpPr>
        <p:spPr>
          <a:xfrm>
            <a:off x="485792" y="149868"/>
            <a:ext cx="1616148" cy="276999"/>
          </a:xfrm>
          <a:prstGeom prst="rect">
            <a:avLst/>
          </a:prstGeom>
        </p:spPr>
        <p:txBody>
          <a:bodyPr wrap="none">
            <a:spAutoFit/>
          </a:bodyPr>
          <a:lstStyle/>
          <a:p>
            <a:pPr>
              <a:spcBef>
                <a:spcPct val="0"/>
              </a:spcBef>
              <a:spcAft>
                <a:spcPts val="300"/>
              </a:spcAft>
            </a:pPr>
            <a:r>
              <a:rPr lang="en-GB" sz="1200" dirty="0">
                <a:solidFill>
                  <a:schemeClr val="bg1">
                    <a:lumMod val="50000"/>
                  </a:schemeClr>
                </a:solidFill>
                <a:latin typeface="+mj-lt"/>
              </a:rPr>
              <a:t>NexantSubscriptions.com</a:t>
            </a:r>
          </a:p>
        </p:txBody>
      </p:sp>
      <p:pic>
        <p:nvPicPr>
          <p:cNvPr id="9" name="Picture 8"/>
          <p:cNvPicPr>
            <a:picLocks noChangeAspect="1"/>
          </p:cNvPicPr>
          <p:nvPr/>
        </p:nvPicPr>
        <p:blipFill>
          <a:blip r:embed="rId7"/>
          <a:stretch>
            <a:fillRect/>
          </a:stretch>
        </p:blipFill>
        <p:spPr>
          <a:xfrm>
            <a:off x="6639340" y="1513922"/>
            <a:ext cx="3535930" cy="5016087"/>
          </a:xfrm>
          <a:prstGeom prst="rect">
            <a:avLst/>
          </a:prstGeom>
          <a:ln>
            <a:solidFill>
              <a:schemeClr val="tx1"/>
            </a:solidFill>
          </a:ln>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3138" y="6737350"/>
            <a:ext cx="609600" cy="609600"/>
          </a:xfrm>
          <a:prstGeom prst="rect">
            <a:avLst/>
          </a:prstGeom>
        </p:spPr>
      </p:pic>
    </p:spTree>
    <p:extLst>
      <p:ext uri="{BB962C8B-B14F-4D97-AF65-F5344CB8AC3E}">
        <p14:creationId xmlns:p14="http://schemas.microsoft.com/office/powerpoint/2010/main" val="2347580741"/>
      </p:ext>
    </p:extLst>
  </p:cSld>
  <p:clrMapOvr>
    <a:masterClrMapping/>
  </p:clrMapOvr>
  <mc:AlternateContent xmlns:mc="http://schemas.openxmlformats.org/markup-compatibility/2006" xmlns:p14="http://schemas.microsoft.com/office/powerpoint/2010/main">
    <mc:Choice Requires="p14">
      <p:transition spd="med" p14:dur="700" advTm="24067">
        <p:fade/>
      </p:transition>
    </mc:Choice>
    <mc:Fallback xmlns="">
      <p:transition spd="med" advTm="240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tf586mX4QEizdWyR1yZWl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15 Screenshow">
  <a:themeElements>
    <a:clrScheme name="Nexant_PP">
      <a:dk1>
        <a:srgbClr val="464749"/>
      </a:dk1>
      <a:lt1>
        <a:sysClr val="window" lastClr="FFFFFF"/>
      </a:lt1>
      <a:dk2>
        <a:srgbClr val="0070CD"/>
      </a:dk2>
      <a:lt2>
        <a:srgbClr val="C7C9CB"/>
      </a:lt2>
      <a:accent1>
        <a:srgbClr val="0070CD"/>
      </a:accent1>
      <a:accent2>
        <a:srgbClr val="77BC1F"/>
      </a:accent2>
      <a:accent3>
        <a:srgbClr val="FB9E4C"/>
      </a:accent3>
      <a:accent4>
        <a:srgbClr val="5A5B5E"/>
      </a:accent4>
      <a:accent5>
        <a:srgbClr val="818386"/>
      </a:accent5>
      <a:accent6>
        <a:srgbClr val="FB9E4C"/>
      </a:accent6>
      <a:hlink>
        <a:srgbClr val="77BC1F"/>
      </a:hlink>
      <a:folHlink>
        <a:srgbClr val="77BC1F"/>
      </a:folHlink>
    </a:clrScheme>
    <a:fontScheme name="~Nexa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bodyPr vert="horz" wrap="none" lIns="0" tIns="52144" rIns="104287" bIns="52144" rtlCol="0" anchor="b">
        <a:noAutofit/>
      </a:bodyPr>
      <a:lstStyle>
        <a:defPPr algn="ctr">
          <a:defRPr sz="2800" b="1" i="1" dirty="0" err="1" smtClean="0">
            <a:solidFill>
              <a:schemeClr val="tx2"/>
            </a:solidFill>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exant ONSCREEN">
    <a:dk1>
      <a:srgbClr val="08187A"/>
    </a:dk1>
    <a:lt1>
      <a:sysClr val="window" lastClr="FFFFFF"/>
    </a:lt1>
    <a:dk2>
      <a:srgbClr val="292929"/>
    </a:dk2>
    <a:lt2>
      <a:srgbClr val="A9A9A9"/>
    </a:lt2>
    <a:accent1>
      <a:srgbClr val="496FBB"/>
    </a:accent1>
    <a:accent2>
      <a:srgbClr val="C5F18F"/>
    </a:accent2>
    <a:accent3>
      <a:srgbClr val="04A3F2"/>
    </a:accent3>
    <a:accent4>
      <a:srgbClr val="A7C8EF"/>
    </a:accent4>
    <a:accent5>
      <a:srgbClr val="7FC91D"/>
    </a:accent5>
    <a:accent6>
      <a:srgbClr val="86D7FC"/>
    </a:accent6>
    <a:hlink>
      <a:srgbClr val="04A3F2"/>
    </a:hlink>
    <a:folHlink>
      <a:srgbClr val="496FB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34312</TotalTime>
  <Words>1291</Words>
  <Application>Microsoft Office PowerPoint</Application>
  <PresentationFormat>Custom</PresentationFormat>
  <Paragraphs>131</Paragraphs>
  <Slides>11</Slides>
  <Notes>6</Notes>
  <HiddenSlides>0</HiddenSlides>
  <MMClips>11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ＭＳ Ｐゴシック</vt:lpstr>
      <vt:lpstr>Arial</vt:lpstr>
      <vt:lpstr>Arial Narrow</vt:lpstr>
      <vt:lpstr>Calibri</vt:lpstr>
      <vt:lpstr>Lucida Grande</vt:lpstr>
      <vt:lpstr>Wingdings</vt:lpstr>
      <vt:lpstr>2015 Screenshow</vt:lpstr>
      <vt:lpstr>think-cell Slide</vt:lpstr>
      <vt:lpstr>Market Analytics: Methanol &amp; Derivatives – 2020  Abstract Please view in Slide Show</vt:lpstr>
      <vt:lpstr>Analysis and forecast of supply and demand in the global methanol market </vt:lpstr>
      <vt:lpstr>Markets and prices are inherently linked. Economic growth  shapes markets via consumption.  Crude oil drives costs </vt:lpstr>
      <vt:lpstr>Global economic growth dropped to 2.5 percent in 2019, but is expected to contract by 4.2 percent in 2020</vt:lpstr>
      <vt:lpstr>Summary of Methanol and Derivatives Developments</vt:lpstr>
      <vt:lpstr>Over 10 million tons of olefins production requires 30 million tons of merchant methanol</vt:lpstr>
      <vt:lpstr>Methanol demand will grow at 4% per year to 2025, driven by olefins and gasoline blending</vt:lpstr>
      <vt:lpstr>With demand now strongly linked to the olefins market, the methanol market will strengthen in the long term</vt:lpstr>
      <vt:lpstr>PowerPoint Presentation</vt:lpstr>
      <vt:lpstr>Subscriptions and Reports are delivered via three established programs – publishing over 100 reports per year</vt:lpstr>
      <vt:lpstr>PowerPoint Presentation</vt:lpstr>
    </vt:vector>
  </TitlesOfParts>
  <Company>Nexant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Profitability and Price Forecast Methodology</dc:title>
  <dc:creator>Jones, Linda</dc:creator>
  <cp:lastModifiedBy>Ibbotson, Anna</cp:lastModifiedBy>
  <cp:revision>695</cp:revision>
  <cp:lastPrinted>2019-04-23T07:27:45Z</cp:lastPrinted>
  <dcterms:created xsi:type="dcterms:W3CDTF">2016-03-11T13:24:59Z</dcterms:created>
  <dcterms:modified xsi:type="dcterms:W3CDTF">2020-06-23T16:07:18Z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1.01</vt:lpwstr>
  </property>
  <property fmtid="{D5CDD505-2E9C-101B-9397-08002B2CF9AE}" pid="3" name="Date">
    <vt:lpwstr>8 May 2015</vt:lpwstr>
  </property>
</Properties>
</file>