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4"/>
  </p:notesMasterIdLst>
  <p:handoutMasterIdLst>
    <p:handoutMasterId r:id="rId15"/>
  </p:handoutMasterIdLst>
  <p:sldIdLst>
    <p:sldId id="289" r:id="rId2"/>
    <p:sldId id="626" r:id="rId3"/>
    <p:sldId id="628" r:id="rId4"/>
    <p:sldId id="629" r:id="rId5"/>
    <p:sldId id="616" r:id="rId6"/>
    <p:sldId id="632" r:id="rId7"/>
    <p:sldId id="584" r:id="rId8"/>
    <p:sldId id="594" r:id="rId9"/>
    <p:sldId id="604" r:id="rId10"/>
    <p:sldId id="630" r:id="rId11"/>
    <p:sldId id="631" r:id="rId12"/>
    <p:sldId id="333" r:id="rId13"/>
  </p:sldIdLst>
  <p:sldSz cx="10688638" cy="7562850"/>
  <p:notesSz cx="6797675" cy="9872663"/>
  <p:custDataLst>
    <p:tags r:id="rId16"/>
  </p:custDataLst>
  <p:defaultTextStyle>
    <a:defPPr>
      <a:defRPr lang="en-GB"/>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1">
          <p15:clr>
            <a:srgbClr val="A4A3A4"/>
          </p15:clr>
        </p15:guide>
        <p15:guide id="2" orient="horz" pos="339">
          <p15:clr>
            <a:srgbClr val="A4A3A4"/>
          </p15:clr>
        </p15:guide>
        <p15:guide id="3" orient="horz" pos="838">
          <p15:clr>
            <a:srgbClr val="A4A3A4"/>
          </p15:clr>
        </p15:guide>
        <p15:guide id="4" orient="horz" pos="915">
          <p15:clr>
            <a:srgbClr val="A4A3A4"/>
          </p15:clr>
        </p15:guide>
        <p15:guide id="5" orient="horz" pos="2633">
          <p15:clr>
            <a:srgbClr val="A4A3A4"/>
          </p15:clr>
        </p15:guide>
        <p15:guide id="6" orient="horz" pos="2704">
          <p15:clr>
            <a:srgbClr val="A4A3A4"/>
          </p15:clr>
        </p15:guide>
        <p15:guide id="7" orient="horz" pos="4366">
          <p15:clr>
            <a:srgbClr val="A4A3A4"/>
          </p15:clr>
        </p15:guide>
        <p15:guide id="8" orient="horz" pos="4510">
          <p15:clr>
            <a:srgbClr val="A4A3A4"/>
          </p15:clr>
        </p15:guide>
        <p15:guide id="9" orient="horz" pos="4634">
          <p15:clr>
            <a:srgbClr val="A4A3A4"/>
          </p15:clr>
        </p15:guide>
        <p15:guide id="10" pos="339">
          <p15:clr>
            <a:srgbClr val="A4A3A4"/>
          </p15:clr>
        </p15:guide>
        <p15:guide id="11" pos="6392">
          <p15:clr>
            <a:srgbClr val="A4A3A4"/>
          </p15:clr>
        </p15:guide>
        <p15:guide id="12" pos="2309">
          <p15:clr>
            <a:srgbClr val="A4A3A4"/>
          </p15:clr>
        </p15:guide>
        <p15:guide id="13" pos="2401">
          <p15:clr>
            <a:srgbClr val="A4A3A4"/>
          </p15:clr>
        </p15:guide>
        <p15:guide id="14" pos="4361">
          <p15:clr>
            <a:srgbClr val="A4A3A4"/>
          </p15:clr>
        </p15:guide>
        <p15:guide id="15" pos="4433">
          <p15:clr>
            <a:srgbClr val="A4A3A4"/>
          </p15:clr>
        </p15:guide>
        <p15:guide id="16" pos="3403">
          <p15:clr>
            <a:srgbClr val="A4A3A4"/>
          </p15:clr>
        </p15:guide>
        <p15:guide id="17" pos="33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BC1F"/>
    <a:srgbClr val="0070CD"/>
    <a:srgbClr val="FB9E4C"/>
    <a:srgbClr val="74B1E4"/>
    <a:srgbClr val="00437B"/>
    <a:srgbClr val="B5DA85"/>
    <a:srgbClr val="FDC592"/>
    <a:srgbClr val="BABBBD"/>
    <a:srgbClr val="4D4F50"/>
    <a:srgbClr val="4647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EF6447A-24EA-4742-A8FB-1DF080B5CEFA}">
  <a:tblStyle styleId="{CEF6447A-24EA-4742-A8FB-1DF080B5CEFA}" styleName="Nexant">
    <a:wholeTbl>
      <a:tcTxStyle b="off">
        <a:fontRef idx="major">
          <a:prstClr val="black"/>
        </a:fontRef>
        <a:schemeClr val="dk1"/>
      </a:tcTxStyle>
      <a:tcStyle>
        <a:tcBdr>
          <a:left>
            <a:ln>
              <a:noFill/>
            </a:ln>
          </a:left>
          <a:right>
            <a:ln>
              <a:noFill/>
            </a:ln>
          </a:right>
          <a:top>
            <a:ln w="12700" cmpd="sng">
              <a:solidFill>
                <a:schemeClr val="dk2"/>
              </a:solidFill>
            </a:ln>
          </a:top>
          <a:bottom>
            <a:ln w="12700" cmpd="sng">
              <a:solidFill>
                <a:schemeClr val="dk2"/>
              </a:solidFill>
            </a:ln>
          </a:bottom>
          <a:insideH>
            <a:ln w="12700" cmpd="sng">
              <a:solidFill>
                <a:schemeClr val="lt1"/>
              </a:solidFill>
            </a:ln>
          </a:insideH>
          <a:insideV>
            <a:ln>
              <a:noFill/>
            </a:ln>
          </a:insideV>
        </a:tcBdr>
        <a:fill>
          <a:solidFill>
            <a:schemeClr val="lt1">
              <a:tint val="20000"/>
            </a:schemeClr>
          </a:solidFill>
        </a:fill>
      </a:tcStyle>
    </a:wholeTbl>
    <a:band1H>
      <a:tcStyle>
        <a:tcBdr/>
        <a:fill>
          <a:solidFill>
            <a:srgbClr val="E6F1FA"/>
          </a:solidFill>
        </a:fill>
      </a:tcStyle>
    </a:band1H>
    <a:band2H>
      <a:tcStyle>
        <a:tcBdr/>
      </a:tcStyle>
    </a:band2H>
    <a:band1V>
      <a:tcStyle>
        <a:tcBdr/>
      </a:tcStyle>
    </a:band1V>
    <a:band2V>
      <a:tcStyle>
        <a:tcBdr/>
      </a:tcStyle>
    </a:band2V>
    <a:lastCol>
      <a:tcStyle>
        <a:tcBdr/>
      </a:tcStyle>
    </a:lastCol>
    <a:firstCol>
      <a:tcTxStyle b="off">
        <a:fontRef idx="major">
          <a:prstClr val="black"/>
        </a:fontRef>
        <a:schemeClr val="dk2"/>
      </a:tcTxStyle>
      <a:tcStyle>
        <a:tcBdr/>
      </a:tcStyle>
    </a:firstCol>
    <a:lastRow>
      <a:tcTxStyle b="off">
        <a:fontRef idx="major">
          <a:prstClr val="black"/>
        </a:fontRef>
        <a:schemeClr val="dk1"/>
      </a:tcTxStyle>
      <a:tcStyle>
        <a:tcBdr>
          <a:top>
            <a:ln>
              <a:noFill/>
            </a:ln>
          </a:top>
        </a:tcBdr>
        <a:fill>
          <a:noFill/>
        </a:fill>
      </a:tcStyle>
    </a:lastRow>
    <a:firstRow>
      <a:tcTxStyle b="on">
        <a:fontRef idx="major">
          <a:prstClr val="black"/>
        </a:fontRef>
        <a:schemeClr val="dk2"/>
      </a:tcTxStyle>
      <a:tcStyle>
        <a:tcBdr>
          <a:bottom>
            <a:ln w="12700" cmpd="sng">
              <a:solidFill>
                <a:schemeClr val="dk2"/>
              </a:solidFill>
            </a:ln>
          </a:bottom>
        </a:tcBdr>
        <a:fill>
          <a:solidFill>
            <a:schemeClr val="l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45" autoAdjust="0"/>
    <p:restoredTop sz="94748" autoAdjust="0"/>
  </p:normalViewPr>
  <p:slideViewPr>
    <p:cSldViewPr snapToGrid="0" showGuides="1">
      <p:cViewPr varScale="1">
        <p:scale>
          <a:sx n="64" d="100"/>
          <a:sy n="64" d="100"/>
        </p:scale>
        <p:origin x="1248" y="36"/>
      </p:cViewPr>
      <p:guideLst>
        <p:guide orient="horz" pos="231"/>
        <p:guide orient="horz" pos="339"/>
        <p:guide orient="horz" pos="838"/>
        <p:guide orient="horz" pos="915"/>
        <p:guide orient="horz" pos="2633"/>
        <p:guide orient="horz" pos="2704"/>
        <p:guide orient="horz" pos="4366"/>
        <p:guide orient="horz" pos="4510"/>
        <p:guide orient="horz" pos="4634"/>
        <p:guide pos="339"/>
        <p:guide pos="6392"/>
        <p:guide pos="2309"/>
        <p:guide pos="2401"/>
        <p:guide pos="4361"/>
        <p:guide pos="4433"/>
        <p:guide pos="3403"/>
        <p:guide pos="3321"/>
      </p:guideLst>
    </p:cSldViewPr>
  </p:slideViewPr>
  <p:notesTextViewPr>
    <p:cViewPr>
      <p:scale>
        <a:sx n="100" d="100"/>
        <a:sy n="100" d="100"/>
      </p:scale>
      <p:origin x="0" y="0"/>
    </p:cViewPr>
  </p:notesTextViewPr>
  <p:sorterViewPr>
    <p:cViewPr>
      <p:scale>
        <a:sx n="100" d="100"/>
        <a:sy n="100" d="100"/>
      </p:scale>
      <p:origin x="0" y="1503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B007ED88-A3DE-6346-B89F-42FEE829C83F}" type="datetime1">
              <a:rPr lang="en-US" smtClean="0"/>
              <a:t>6/23/2020</a:t>
            </a:fld>
            <a:endParaRPr lang="en-US"/>
          </a:p>
        </p:txBody>
      </p:sp>
      <p:sp>
        <p:nvSpPr>
          <p:cNvPr id="4" name="Footer Placehold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8C3B1715-F5D1-1143-A571-DB0067BDEA7E}" type="slidenum">
              <a:rPr lang="en-US" smtClean="0"/>
              <a:t>‹#›</a:t>
            </a:fld>
            <a:endParaRPr lang="en-US"/>
          </a:p>
        </p:txBody>
      </p:sp>
    </p:spTree>
    <p:extLst>
      <p:ext uri="{BB962C8B-B14F-4D97-AF65-F5344CB8AC3E}">
        <p14:creationId xmlns:p14="http://schemas.microsoft.com/office/powerpoint/2010/main" val="8938156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D18C8B96-99EB-F142-AF3F-550E1DF4348F}" type="datetime1">
              <a:rPr lang="en-US" smtClean="0"/>
              <a:t>6/23/2020</a:t>
            </a:fld>
            <a:endParaRPr lang="en-US"/>
          </a:p>
        </p:txBody>
      </p:sp>
      <p:sp>
        <p:nvSpPr>
          <p:cNvPr id="4" name="Slide Image Placeholder 3"/>
          <p:cNvSpPr>
            <a:spLocks noGrp="1" noRot="1" noChangeAspect="1"/>
          </p:cNvSpPr>
          <p:nvPr>
            <p:ph type="sldImg" idx="2"/>
          </p:nvPr>
        </p:nvSpPr>
        <p:spPr>
          <a:xfrm>
            <a:off x="782638" y="739775"/>
            <a:ext cx="5232400"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FAA62965-E266-D34A-8021-2656AF3E099F}" type="slidenum">
              <a:rPr lang="en-US" smtClean="0"/>
              <a:t>‹#›</a:t>
            </a:fld>
            <a:endParaRPr lang="en-US"/>
          </a:p>
        </p:txBody>
      </p:sp>
    </p:spTree>
    <p:extLst>
      <p:ext uri="{BB962C8B-B14F-4D97-AF65-F5344CB8AC3E}">
        <p14:creationId xmlns:p14="http://schemas.microsoft.com/office/powerpoint/2010/main" val="2485025708"/>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420688"/>
            <a:ext cx="5965825" cy="4222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1B492F-E6BA-4409-9212-AB9CAE5B4C56}" type="slidenum">
              <a:rPr lang="en-GB" smtClean="0"/>
              <a:pPr/>
              <a:t>1</a:t>
            </a:fld>
            <a:endParaRPr lang="en-GB"/>
          </a:p>
        </p:txBody>
      </p:sp>
    </p:spTree>
    <p:extLst>
      <p:ext uri="{BB962C8B-B14F-4D97-AF65-F5344CB8AC3E}">
        <p14:creationId xmlns:p14="http://schemas.microsoft.com/office/powerpoint/2010/main" val="354829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4095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39118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3763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420688"/>
            <a:ext cx="5965825" cy="4222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1B492F-E6BA-4409-9212-AB9CAE5B4C56}" type="slidenum">
              <a:rPr lang="en-GB" smtClean="0"/>
              <a:pPr/>
              <a:t>6</a:t>
            </a:fld>
            <a:endParaRPr lang="en-GB"/>
          </a:p>
        </p:txBody>
      </p:sp>
    </p:spTree>
    <p:extLst>
      <p:ext uri="{BB962C8B-B14F-4D97-AF65-F5344CB8AC3E}">
        <p14:creationId xmlns:p14="http://schemas.microsoft.com/office/powerpoint/2010/main" val="2239365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420688"/>
            <a:ext cx="5965825" cy="4222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1B492F-E6BA-4409-9212-AB9CAE5B4C56}" type="slidenum">
              <a:rPr lang="en-GB" smtClean="0"/>
              <a:pPr/>
              <a:t>7</a:t>
            </a:fld>
            <a:endParaRPr lang="en-GB"/>
          </a:p>
        </p:txBody>
      </p:sp>
    </p:spTree>
    <p:extLst>
      <p:ext uri="{BB962C8B-B14F-4D97-AF65-F5344CB8AC3E}">
        <p14:creationId xmlns:p14="http://schemas.microsoft.com/office/powerpoint/2010/main" val="2239365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420688"/>
            <a:ext cx="5965825" cy="4222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1B492F-E6BA-4409-9212-AB9CAE5B4C56}" type="slidenum">
              <a:rPr lang="en-GB" smtClean="0"/>
              <a:pPr/>
              <a:t>8</a:t>
            </a:fld>
            <a:endParaRPr lang="en-GB"/>
          </a:p>
        </p:txBody>
      </p:sp>
    </p:spTree>
    <p:extLst>
      <p:ext uri="{BB962C8B-B14F-4D97-AF65-F5344CB8AC3E}">
        <p14:creationId xmlns:p14="http://schemas.microsoft.com/office/powerpoint/2010/main" val="62954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9410AA-688B-44C4-8C22-A402AE4E136B}" type="slidenum">
              <a:rPr lang="en-GB" smtClean="0"/>
              <a:t>10</a:t>
            </a:fld>
            <a:endParaRPr lang="en-GB" dirty="0"/>
          </a:p>
        </p:txBody>
      </p:sp>
    </p:spTree>
    <p:extLst>
      <p:ext uri="{BB962C8B-B14F-4D97-AF65-F5344CB8AC3E}">
        <p14:creationId xmlns:p14="http://schemas.microsoft.com/office/powerpoint/2010/main" val="1933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4190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ont cover ">
    <p:spTree>
      <p:nvGrpSpPr>
        <p:cNvPr id="1" name=""/>
        <p:cNvGrpSpPr/>
        <p:nvPr/>
      </p:nvGrpSpPr>
      <p:grpSpPr>
        <a:xfrm>
          <a:off x="0" y="0"/>
          <a:ext cx="0" cy="0"/>
          <a:chOff x="0" y="0"/>
          <a:chExt cx="0" cy="0"/>
        </a:xfrm>
      </p:grpSpPr>
      <p:sp>
        <p:nvSpPr>
          <p:cNvPr id="9" name="Rectangle 8"/>
          <p:cNvSpPr/>
          <p:nvPr userDrawn="1"/>
        </p:nvSpPr>
        <p:spPr bwMode="gray">
          <a:xfrm>
            <a:off x="-1" y="2195432"/>
            <a:ext cx="10691813" cy="27645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00" dirty="0" smtClean="0">
              <a:latin typeface="Arial" pitchFamily="34" charset="0"/>
              <a:cs typeface="Arial" pitchFamily="34" charset="0"/>
            </a:endParaRPr>
          </a:p>
        </p:txBody>
      </p:sp>
      <p:sp>
        <p:nvSpPr>
          <p:cNvPr id="2" name="Title 1"/>
          <p:cNvSpPr>
            <a:spLocks noGrp="1"/>
          </p:cNvSpPr>
          <p:nvPr>
            <p:ph type="ctrTitle" hasCustomPrompt="1"/>
          </p:nvPr>
        </p:nvSpPr>
        <p:spPr>
          <a:xfrm>
            <a:off x="741059" y="2539959"/>
            <a:ext cx="9221088" cy="1432215"/>
          </a:xfrm>
        </p:spPr>
        <p:txBody>
          <a:bodyPr anchor="ctr"/>
          <a:lstStyle>
            <a:lvl1pPr>
              <a:lnSpc>
                <a:spcPct val="110000"/>
              </a:lnSpc>
              <a:defRPr sz="3600" b="0">
                <a:solidFill>
                  <a:schemeClr val="bg1"/>
                </a:solidFill>
                <a:latin typeface="+mj-lt"/>
                <a:cs typeface="Arial"/>
              </a:defRPr>
            </a:lvl1pPr>
          </a:lstStyle>
          <a:p>
            <a:r>
              <a:rPr lang="en-US" dirty="0" smtClean="0"/>
              <a:t>&lt;Insert headline&gt;</a:t>
            </a:r>
            <a:endParaRPr lang="en-US" dirty="0"/>
          </a:p>
        </p:txBody>
      </p:sp>
      <p:sp>
        <p:nvSpPr>
          <p:cNvPr id="3" name="Subtitle 2"/>
          <p:cNvSpPr>
            <a:spLocks noGrp="1"/>
          </p:cNvSpPr>
          <p:nvPr>
            <p:ph type="subTitle" idx="1" hasCustomPrompt="1"/>
          </p:nvPr>
        </p:nvSpPr>
        <p:spPr>
          <a:xfrm>
            <a:off x="741059" y="3972174"/>
            <a:ext cx="9221088" cy="785770"/>
          </a:xfrm>
        </p:spPr>
        <p:txBody>
          <a:bodyPr>
            <a:normAutofit/>
          </a:bodyPr>
          <a:lstStyle>
            <a:lvl1pPr marL="0" indent="0" algn="l">
              <a:buNone/>
              <a:defRPr sz="2400" b="0">
                <a:solidFill>
                  <a:srgbClr val="FFFFFF"/>
                </a:solidFil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dirty="0" smtClean="0"/>
              <a:t>&lt;Insert subtitle&gt;</a:t>
            </a:r>
            <a:endParaRPr lang="en-US" dirty="0"/>
          </a:p>
        </p:txBody>
      </p:sp>
      <p:pic>
        <p:nvPicPr>
          <p:cNvPr id="7" name="Picture 6" descr="Nexant_Tagline_Logo_PNG_color.png"/>
          <p:cNvPicPr>
            <a:picLocks noChangeAspect="1"/>
          </p:cNvPicPr>
          <p:nvPr userDrawn="1"/>
        </p:nvPicPr>
        <p:blipFill rotWithShape="1">
          <a:blip r:embed="rId2">
            <a:extLst>
              <a:ext uri="{28A0092B-C50C-407E-A947-70E740481C1C}">
                <a14:useLocalDpi xmlns:a14="http://schemas.microsoft.com/office/drawing/2010/main" val="0"/>
              </a:ext>
            </a:extLst>
          </a:blip>
          <a:srcRect b="30785"/>
          <a:stretch/>
        </p:blipFill>
        <p:spPr>
          <a:xfrm>
            <a:off x="413127" y="428386"/>
            <a:ext cx="2943300" cy="814877"/>
          </a:xfrm>
          <a:prstGeom prst="rect">
            <a:avLst/>
          </a:prstGeom>
        </p:spPr>
      </p:pic>
      <p:sp>
        <p:nvSpPr>
          <p:cNvPr id="8" name="Text Placeholder 6"/>
          <p:cNvSpPr>
            <a:spLocks noGrp="1"/>
          </p:cNvSpPr>
          <p:nvPr>
            <p:ph type="body" sz="quarter" idx="17" hasCustomPrompt="1"/>
          </p:nvPr>
        </p:nvSpPr>
        <p:spPr>
          <a:xfrm>
            <a:off x="3467677" y="400449"/>
            <a:ext cx="6679623" cy="1049967"/>
          </a:xfrm>
          <a:prstGeom prst="rect">
            <a:avLst/>
          </a:prstGeom>
        </p:spPr>
        <p:txBody>
          <a:bodyPr anchor="ctr">
            <a:normAutofit/>
          </a:bodyPr>
          <a:lstStyle>
            <a:lvl1pPr>
              <a:defRPr sz="2000" b="0" baseline="0">
                <a:solidFill>
                  <a:srgbClr val="7BC224"/>
                </a:solidFill>
              </a:defRPr>
            </a:lvl1pPr>
          </a:lstStyle>
          <a:p>
            <a:pPr lvl="0"/>
            <a:r>
              <a:rPr lang="en-US" dirty="0" smtClean="0"/>
              <a:t>&lt;Insert name of product if relevant&gt;</a:t>
            </a:r>
            <a:endParaRPr lang="en-US" dirty="0"/>
          </a:p>
        </p:txBody>
      </p:sp>
      <p:sp>
        <p:nvSpPr>
          <p:cNvPr id="10" name="TextBox 9"/>
          <p:cNvSpPr txBox="1"/>
          <p:nvPr userDrawn="1"/>
        </p:nvSpPr>
        <p:spPr>
          <a:xfrm>
            <a:off x="11027374" y="2915582"/>
            <a:ext cx="184666" cy="415498"/>
          </a:xfrm>
          <a:prstGeom prst="rect">
            <a:avLst/>
          </a:prstGeom>
          <a:noFill/>
        </p:spPr>
        <p:txBody>
          <a:bodyPr wrap="none" rtlCol="0">
            <a:spAutoFit/>
          </a:bodyPr>
          <a:lstStyle/>
          <a:p>
            <a:endParaRPr lang="en-US" dirty="0"/>
          </a:p>
        </p:txBody>
      </p:sp>
      <p:sp>
        <p:nvSpPr>
          <p:cNvPr id="13" name="Text Placeholder 69"/>
          <p:cNvSpPr>
            <a:spLocks noGrp="1"/>
          </p:cNvSpPr>
          <p:nvPr>
            <p:ph type="body" sz="quarter" idx="13" hasCustomPrompt="1"/>
          </p:nvPr>
        </p:nvSpPr>
        <p:spPr bwMode="gray">
          <a:xfrm>
            <a:off x="5996214" y="6911995"/>
            <a:ext cx="4160611" cy="326906"/>
          </a:xfrm>
          <a:prstGeom prst="rect">
            <a:avLst/>
          </a:prstGeom>
        </p:spPr>
        <p:txBody>
          <a:bodyPr wrap="square" anchor="b">
            <a:spAutoFit/>
          </a:bodyPr>
          <a:lstStyle>
            <a:lvl1pPr algn="r">
              <a:defRPr sz="1200" b="0">
                <a:solidFill>
                  <a:schemeClr val="bg2">
                    <a:lumMod val="75000"/>
                  </a:schemeClr>
                </a:solidFill>
                <a:latin typeface="Arial" pitchFamily="34" charset="0"/>
                <a:cs typeface="Arial" pitchFamily="34" charset="0"/>
              </a:defRPr>
            </a:lvl1pPr>
          </a:lstStyle>
          <a:p>
            <a:pPr lvl="0"/>
            <a:r>
              <a:rPr lang="en-US" dirty="0" smtClean="0"/>
              <a:t>&lt;Insert confidentiality statement where necessary&gt;</a:t>
            </a:r>
            <a:endParaRPr lang="en-GB" dirty="0"/>
          </a:p>
        </p:txBody>
      </p:sp>
      <p:sp>
        <p:nvSpPr>
          <p:cNvPr id="18" name="Text Placeholder 5"/>
          <p:cNvSpPr>
            <a:spLocks noGrp="1"/>
          </p:cNvSpPr>
          <p:nvPr>
            <p:ph type="body" sz="quarter" idx="15" hasCustomPrompt="1"/>
          </p:nvPr>
        </p:nvSpPr>
        <p:spPr bwMode="gray">
          <a:xfrm>
            <a:off x="741059" y="5487159"/>
            <a:ext cx="6770962" cy="307777"/>
          </a:xfrm>
          <a:prstGeom prst="rect">
            <a:avLst/>
          </a:prstGeom>
        </p:spPr>
        <p:txBody>
          <a:bodyPr vert="horz" wrap="square" lIns="0" tIns="0" rIns="0" bIns="0" rtlCol="0" anchor="t">
            <a:spAutoFit/>
          </a:bodyPr>
          <a:lstStyle>
            <a:lvl1pPr>
              <a:lnSpc>
                <a:spcPct val="100000"/>
              </a:lnSpc>
              <a:defRPr lang="en-US" sz="2000" b="0" baseline="0" smtClean="0">
                <a:solidFill>
                  <a:schemeClr val="accent5"/>
                </a:solidFill>
                <a:latin typeface="Arial" pitchFamily="34" charset="0"/>
              </a:defRPr>
            </a:lvl1pPr>
            <a:lvl2pPr>
              <a:defRPr lang="en-US" smtClean="0"/>
            </a:lvl2pPr>
            <a:lvl3pPr>
              <a:defRPr lang="en-US" smtClean="0"/>
            </a:lvl3pPr>
            <a:lvl4pPr>
              <a:defRPr lang="en-US" smtClean="0"/>
            </a:lvl4pPr>
            <a:lvl5pPr>
              <a:defRPr lang="en-GB"/>
            </a:lvl5pPr>
          </a:lstStyle>
          <a:p>
            <a:pPr lvl="0"/>
            <a:r>
              <a:rPr lang="en-US" dirty="0" smtClean="0"/>
              <a:t>&lt;Insert Author or Prepared by &gt;</a:t>
            </a:r>
          </a:p>
        </p:txBody>
      </p:sp>
      <p:sp>
        <p:nvSpPr>
          <p:cNvPr id="4" name="Rectangle 3"/>
          <p:cNvSpPr/>
          <p:nvPr userDrawn="1"/>
        </p:nvSpPr>
        <p:spPr>
          <a:xfrm>
            <a:off x="160984" y="7056424"/>
            <a:ext cx="1511456" cy="1824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ate Placeholder 1"/>
          <p:cNvSpPr>
            <a:spLocks noGrp="1"/>
          </p:cNvSpPr>
          <p:nvPr>
            <p:ph type="dt" sz="half" idx="2"/>
          </p:nvPr>
        </p:nvSpPr>
        <p:spPr bwMode="gray">
          <a:xfrm>
            <a:off x="741059" y="6243427"/>
            <a:ext cx="3251384" cy="210886"/>
          </a:xfrm>
          <a:prstGeom prst="rect">
            <a:avLst/>
          </a:prstGeom>
        </p:spPr>
        <p:txBody>
          <a:bodyPr/>
          <a:lstStyle>
            <a:lvl1pPr algn="l">
              <a:defRPr sz="2000" b="1">
                <a:solidFill>
                  <a:schemeClr val="tx2"/>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1195104765"/>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5" name="Straight Connector 4"/>
          <p:cNvCxnSpPr/>
          <p:nvPr userDrawn="1"/>
        </p:nvCxnSpPr>
        <p:spPr bwMode="gray">
          <a:xfrm>
            <a:off x="504893" y="1324825"/>
            <a:ext cx="9668350"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bwMode="gray">
          <a:xfrm>
            <a:off x="512915" y="1324826"/>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a:spLocks noGrp="1"/>
          </p:cNvSpPr>
          <p:nvPr>
            <p:ph type="sldNum" sz="quarter" idx="4"/>
          </p:nvPr>
        </p:nvSpPr>
        <p:spPr>
          <a:xfrm>
            <a:off x="9732579" y="7159624"/>
            <a:ext cx="698876" cy="196851"/>
          </a:xfrm>
          <a:prstGeom prst="rect">
            <a:avLst/>
          </a:prstGeom>
        </p:spPr>
        <p:txBody>
          <a:bodyPr vert="horz" lIns="104287" tIns="52144" rIns="104287" bIns="52144" rtlCol="0" anchor="ctr"/>
          <a:lstStyle>
            <a:lvl1pPr algn="r">
              <a:defRPr sz="1200" b="1">
                <a:solidFill>
                  <a:schemeClr val="tx2"/>
                </a:solidFill>
              </a:defRPr>
            </a:lvl1pPr>
          </a:lstStyle>
          <a:p>
            <a:fld id="{276DE07D-12F9-FF40-B07B-9B015B6B1FBE}" type="slidenum">
              <a:rPr lang="en-GB" smtClean="0"/>
              <a:pPr/>
              <a:t>‹#›</a:t>
            </a:fld>
            <a:endParaRPr lang="en-GB" dirty="0"/>
          </a:p>
        </p:txBody>
      </p:sp>
      <p:sp>
        <p:nvSpPr>
          <p:cNvPr id="9" name="Footer Placeholder 8"/>
          <p:cNvSpPr>
            <a:spLocks noGrp="1"/>
          </p:cNvSpPr>
          <p:nvPr>
            <p:ph type="ftr" sz="quarter" idx="3"/>
          </p:nvPr>
        </p:nvSpPr>
        <p:spPr>
          <a:xfrm>
            <a:off x="514349" y="7159624"/>
            <a:ext cx="6279855" cy="196851"/>
          </a:xfrm>
          <a:prstGeom prst="rect">
            <a:avLst/>
          </a:prstGeom>
        </p:spPr>
        <p:txBody>
          <a:bodyPr vert="horz" lIns="91440" tIns="45720" rIns="91440" bIns="45720" rtlCol="0" anchor="ctr"/>
          <a:lstStyle>
            <a:lvl1pPr algn="l">
              <a:defRPr sz="1000">
                <a:solidFill>
                  <a:srgbClr val="8989A0"/>
                </a:solidFill>
              </a:defRPr>
            </a:lvl1pPr>
          </a:lstStyle>
          <a:p>
            <a:r>
              <a:rPr lang="en-GB" smtClean="0"/>
              <a:t>Market Analytics: Olefins - 2020</a:t>
            </a:r>
            <a:endParaRPr lang="en-GB" dirty="0" smtClean="0"/>
          </a:p>
        </p:txBody>
      </p:sp>
      <p:sp>
        <p:nvSpPr>
          <p:cNvPr id="10" name="Date Placeholder 1"/>
          <p:cNvSpPr>
            <a:spLocks noGrp="1"/>
          </p:cNvSpPr>
          <p:nvPr>
            <p:ph type="dt" sz="half" idx="2"/>
          </p:nvPr>
        </p:nvSpPr>
        <p:spPr bwMode="gray">
          <a:xfrm>
            <a:off x="6459523" y="7132889"/>
            <a:ext cx="3251384" cy="210886"/>
          </a:xfrm>
          <a:prstGeom prst="rect">
            <a:avLst/>
          </a:prstGeom>
        </p:spPr>
        <p:txBody>
          <a:bodyPr/>
          <a:lstStyle>
            <a:lvl1pPr algn="r">
              <a:defRPr sz="1000" b="0">
                <a:solidFill>
                  <a:srgbClr val="8989A0"/>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2843230953"/>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ddres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032748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64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Rectangle 13"/>
          <p:cNvSpPr/>
          <p:nvPr userDrawn="1"/>
        </p:nvSpPr>
        <p:spPr>
          <a:xfrm>
            <a:off x="527051" y="1275347"/>
            <a:ext cx="3041586" cy="5823588"/>
          </a:xfrm>
          <a:prstGeom prst="rect">
            <a:avLst/>
          </a:prstGeom>
          <a:solidFill>
            <a:srgbClr val="0070CD"/>
          </a:solidFill>
        </p:spPr>
        <p:txBody>
          <a:bodyPr vert="horz" lIns="182880" tIns="52144" rIns="182880" bIns="52144" rtlCol="0">
            <a:normAutofit/>
          </a:bodyPr>
          <a:lstStyle/>
          <a:p>
            <a:pPr lvl="0" indent="0">
              <a:lnSpc>
                <a:spcPct val="120000"/>
              </a:lnSpc>
              <a:spcBef>
                <a:spcPts val="0"/>
              </a:spcBef>
              <a:buFontTx/>
              <a:buNone/>
            </a:pPr>
            <a:endParaRPr lang="ru-RU" sz="1800" b="0" dirty="0" err="1" smtClean="0">
              <a:solidFill>
                <a:srgbClr val="FFFFFF"/>
              </a:solidFill>
              <a:latin typeface="Arial"/>
              <a:cs typeface="Arial"/>
            </a:endParaRPr>
          </a:p>
        </p:txBody>
      </p:sp>
      <p:sp>
        <p:nvSpPr>
          <p:cNvPr id="15" name="Content Placeholder 8"/>
          <p:cNvSpPr>
            <a:spLocks noGrp="1"/>
          </p:cNvSpPr>
          <p:nvPr>
            <p:ph sz="quarter" idx="13" hasCustomPrompt="1"/>
          </p:nvPr>
        </p:nvSpPr>
        <p:spPr bwMode="gray">
          <a:xfrm>
            <a:off x="737436" y="2081063"/>
            <a:ext cx="2638386" cy="4929337"/>
          </a:xfrm>
          <a:prstGeom prst="rect">
            <a:avLst/>
          </a:prstGeom>
        </p:spPr>
        <p:txBody>
          <a:bodyPr anchor="b" anchorCtr="0"/>
          <a:lstStyle>
            <a:lvl1pPr marL="0" indent="0">
              <a:buFont typeface="Arial" pitchFamily="34" charset="0"/>
              <a:buNone/>
              <a:defRPr sz="1100" b="0">
                <a:solidFill>
                  <a:schemeClr val="bg1"/>
                </a:solidFill>
                <a:latin typeface="Arial" pitchFamily="34" charset="0"/>
                <a:cs typeface="Arial" pitchFamily="34" charset="0"/>
              </a:defRPr>
            </a:lvl1pPr>
            <a:lvl2pPr marL="0" indent="0">
              <a:buFont typeface="Arial" pitchFamily="34" charset="0"/>
              <a:buNone/>
              <a:defRPr b="0">
                <a:solidFill>
                  <a:schemeClr val="bg1"/>
                </a:solidFill>
              </a:defRPr>
            </a:lvl2pPr>
            <a:lvl3pPr marL="0" indent="0">
              <a:buNone/>
              <a:defRPr b="0">
                <a:solidFill>
                  <a:schemeClr val="bg1"/>
                </a:solidFill>
              </a:defRPr>
            </a:lvl3pPr>
            <a:lvl4pPr marL="180000" indent="0">
              <a:buNone/>
              <a:defRPr b="0">
                <a:solidFill>
                  <a:schemeClr val="bg1"/>
                </a:solidFill>
              </a:defRPr>
            </a:lvl4pPr>
            <a:lvl5pPr marL="360000" indent="0">
              <a:buNone/>
              <a:defRPr b="0">
                <a:solidFill>
                  <a:schemeClr val="bg1"/>
                </a:solidFill>
              </a:defRPr>
            </a:lvl5pPr>
          </a:lstStyle>
          <a:p>
            <a:pPr lvl="0"/>
            <a:r>
              <a:rPr lang="en-GB" noProof="0" dirty="0" smtClean="0"/>
              <a:t>Insert Company Address</a:t>
            </a:r>
          </a:p>
        </p:txBody>
      </p:sp>
      <p:sp>
        <p:nvSpPr>
          <p:cNvPr id="16" name="Content Placeholder 15"/>
          <p:cNvSpPr>
            <a:spLocks noGrp="1"/>
          </p:cNvSpPr>
          <p:nvPr>
            <p:ph sz="quarter" idx="14" hasCustomPrompt="1"/>
          </p:nvPr>
        </p:nvSpPr>
        <p:spPr bwMode="gray">
          <a:xfrm>
            <a:off x="3900222" y="6770524"/>
            <a:ext cx="4802620" cy="228417"/>
          </a:xfrm>
          <a:prstGeom prst="rect">
            <a:avLst/>
          </a:prstGeom>
        </p:spPr>
        <p:txBody>
          <a:bodyPr wrap="square" anchor="b" anchorCtr="0">
            <a:spAutoFit/>
          </a:bodyPr>
          <a:lstStyle>
            <a:lvl1pPr>
              <a:lnSpc>
                <a:spcPct val="100000"/>
              </a:lnSpc>
              <a:spcBef>
                <a:spcPts val="0"/>
              </a:spcBef>
              <a:defRPr sz="800" b="0">
                <a:solidFill>
                  <a:srgbClr val="0070CD"/>
                </a:solidFill>
                <a:latin typeface="Arial" pitchFamily="34" charset="0"/>
                <a:cs typeface="Arial" pitchFamily="34" charset="0"/>
              </a:defRPr>
            </a:lvl1pPr>
          </a:lstStyle>
          <a:p>
            <a:pPr lvl="0"/>
            <a:r>
              <a:rPr lang="en-GB" noProof="0" dirty="0" smtClean="0"/>
              <a:t>Insert Disclaimer Text</a:t>
            </a:r>
          </a:p>
        </p:txBody>
      </p:sp>
      <p:sp>
        <p:nvSpPr>
          <p:cNvPr id="17" name="Text Placeholder 69"/>
          <p:cNvSpPr>
            <a:spLocks noGrp="1"/>
          </p:cNvSpPr>
          <p:nvPr>
            <p:ph type="body" sz="quarter" idx="15" hasCustomPrompt="1"/>
          </p:nvPr>
        </p:nvSpPr>
        <p:spPr bwMode="gray">
          <a:xfrm>
            <a:off x="3900222" y="855221"/>
            <a:ext cx="6233778" cy="275436"/>
          </a:xfrm>
          <a:prstGeom prst="rect">
            <a:avLst/>
          </a:prstGeom>
        </p:spPr>
        <p:txBody>
          <a:bodyPr wrap="square">
            <a:spAutoFit/>
          </a:bodyPr>
          <a:lstStyle>
            <a:lvl1pPr>
              <a:defRPr sz="1200" b="0">
                <a:solidFill>
                  <a:schemeClr val="bg2">
                    <a:lumMod val="75000"/>
                  </a:schemeClr>
                </a:solidFill>
                <a:latin typeface="Arial" pitchFamily="34" charset="0"/>
                <a:cs typeface="Arial" pitchFamily="34" charset="0"/>
              </a:defRPr>
            </a:lvl1pPr>
          </a:lstStyle>
          <a:p>
            <a:pPr lvl="0"/>
            <a:r>
              <a:rPr lang="en-US" dirty="0" smtClean="0"/>
              <a:t>&lt;Insert confidentiality statement&gt;</a:t>
            </a:r>
            <a:endParaRPr lang="en-GB" dirty="0"/>
          </a:p>
        </p:txBody>
      </p:sp>
      <p:sp>
        <p:nvSpPr>
          <p:cNvPr id="10" name="Content Placeholder 2"/>
          <p:cNvSpPr>
            <a:spLocks noGrp="1"/>
          </p:cNvSpPr>
          <p:nvPr>
            <p:ph idx="1"/>
          </p:nvPr>
        </p:nvSpPr>
        <p:spPr>
          <a:xfrm>
            <a:off x="8791074" y="1877673"/>
            <a:ext cx="1342925" cy="5121268"/>
          </a:xfrm>
        </p:spPr>
        <p:txBody>
          <a:bodyPr anchor="b">
            <a:normAutofit/>
          </a:bodyPr>
          <a:lstStyle>
            <a:lvl1pPr algn="r">
              <a:defRPr sz="1100" b="0">
                <a:solidFill>
                  <a:srgbClr val="0070CD"/>
                </a:solidFill>
              </a:defRPr>
            </a:lvl1pPr>
            <a:lvl2pPr algn="r">
              <a:defRPr sz="1100" b="0"/>
            </a:lvl2pPr>
            <a:lvl3pPr algn="r">
              <a:defRPr sz="1100" b="0"/>
            </a:lvl3pPr>
            <a:lvl4pPr algn="r">
              <a:defRPr sz="1100" b="0"/>
            </a:lvl4pPr>
            <a:lvl5pPr algn="r">
              <a:defRPr sz="11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1" name="Picture 10" descr="Nexant_Tagline_Logo_PNG_color.png"/>
          <p:cNvPicPr>
            <a:picLocks noChangeAspect="1"/>
          </p:cNvPicPr>
          <p:nvPr userDrawn="1"/>
        </p:nvPicPr>
        <p:blipFill rotWithShape="1">
          <a:blip r:embed="rId6">
            <a:extLst>
              <a:ext uri="{28A0092B-C50C-407E-A947-70E740481C1C}">
                <a14:useLocalDpi xmlns:a14="http://schemas.microsoft.com/office/drawing/2010/main" val="0"/>
              </a:ext>
            </a:extLst>
          </a:blip>
          <a:srcRect b="33952"/>
          <a:stretch/>
        </p:blipFill>
        <p:spPr>
          <a:xfrm>
            <a:off x="386086" y="351265"/>
            <a:ext cx="3195333" cy="843622"/>
          </a:xfrm>
          <a:prstGeom prst="rect">
            <a:avLst/>
          </a:prstGeom>
        </p:spPr>
      </p:pic>
    </p:spTree>
    <p:extLst>
      <p:ext uri="{BB962C8B-B14F-4D97-AF65-F5344CB8AC3E}">
        <p14:creationId xmlns:p14="http://schemas.microsoft.com/office/powerpoint/2010/main" val="931367212"/>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half pag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364649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56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11"/>
          <p:cNvSpPr>
            <a:spLocks noGrp="1"/>
          </p:cNvSpPr>
          <p:nvPr>
            <p:ph type="body" sz="quarter" idx="10" hasCustomPrompt="1"/>
          </p:nvPr>
        </p:nvSpPr>
        <p:spPr>
          <a:xfrm>
            <a:off x="544709" y="147057"/>
            <a:ext cx="4008239" cy="304615"/>
          </a:xfrm>
          <a:prstGeom prst="rect">
            <a:avLst/>
          </a:prstGeom>
        </p:spPr>
        <p:txBody>
          <a:bodyPr/>
          <a:lstStyle>
            <a:lvl1pPr>
              <a:buFontTx/>
              <a:buNone/>
              <a:defRPr sz="1400" i="1">
                <a:latin typeface="Arial" pitchFamily="34" charset="0"/>
                <a:cs typeface="Arial" pitchFamily="34" charset="0"/>
              </a:defRPr>
            </a:lvl1pPr>
            <a:lvl2pPr>
              <a:buFontTx/>
              <a:buNone/>
              <a:defRPr sz="1400" i="1">
                <a:latin typeface="Arial" pitchFamily="34" charset="0"/>
                <a:cs typeface="Arial" pitchFamily="34" charset="0"/>
              </a:defRPr>
            </a:lvl2pPr>
            <a:lvl3pPr>
              <a:buFontTx/>
              <a:buNone/>
              <a:defRPr sz="1400" i="1">
                <a:latin typeface="Arial" pitchFamily="34" charset="0"/>
                <a:cs typeface="Arial" pitchFamily="34" charset="0"/>
              </a:defRPr>
            </a:lvl3pPr>
            <a:lvl4pPr>
              <a:buFontTx/>
              <a:buNone/>
              <a:defRPr sz="1400" i="1">
                <a:latin typeface="Arial" pitchFamily="34" charset="0"/>
                <a:cs typeface="Arial" pitchFamily="34" charset="0"/>
              </a:defRPr>
            </a:lvl4pPr>
            <a:lvl5pPr>
              <a:buFontTx/>
              <a:buNone/>
              <a:defRPr sz="1400" i="1">
                <a:latin typeface="Arial" pitchFamily="34" charset="0"/>
                <a:cs typeface="Arial" pitchFamily="34" charset="0"/>
              </a:defRPr>
            </a:lvl5pPr>
          </a:lstStyle>
          <a:p>
            <a:pPr lvl="0"/>
            <a:r>
              <a:rPr lang="en-US" dirty="0" smtClean="0"/>
              <a:t>Click to enter header text</a:t>
            </a:r>
            <a:endParaRPr lang="en-GB" dirty="0"/>
          </a:p>
        </p:txBody>
      </p:sp>
      <p:sp>
        <p:nvSpPr>
          <p:cNvPr id="8" name="Text Placeholder 15"/>
          <p:cNvSpPr>
            <a:spLocks noGrp="1"/>
          </p:cNvSpPr>
          <p:nvPr>
            <p:ph type="body" sz="quarter" idx="12"/>
          </p:nvPr>
        </p:nvSpPr>
        <p:spPr>
          <a:xfrm>
            <a:off x="5395708" y="1712145"/>
            <a:ext cx="4645445" cy="4821318"/>
          </a:xfrm>
          <a:prstGeom prst="rect">
            <a:avLst/>
          </a:prstGeom>
        </p:spPr>
        <p:txBody>
          <a:bodyPr/>
          <a:lstStyle>
            <a:lvl1pPr marL="0" marR="0" indent="0" algn="just" defTabSz="1042965" rtl="0" eaLnBrk="1" fontAlgn="auto" latinLnBrk="0" hangingPunct="1">
              <a:lnSpc>
                <a:spcPct val="100000"/>
              </a:lnSpc>
              <a:spcBef>
                <a:spcPts val="456"/>
              </a:spcBef>
              <a:spcAft>
                <a:spcPts val="456"/>
              </a:spcAft>
              <a:buClrTx/>
              <a:buFontTx/>
              <a:buNone/>
              <a:tabLst/>
              <a:defRPr kumimoji="0" lang="en-US"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defRPr>
            </a:lvl1pPr>
            <a:lvl2pPr marL="206420" marR="0" indent="-206420" algn="just" defTabSz="1042965" rtl="0" eaLnBrk="1" fontAlgn="auto" latinLnBrk="0" hangingPunct="1">
              <a:lnSpc>
                <a:spcPct val="100000"/>
              </a:lnSpc>
              <a:spcBef>
                <a:spcPts val="456"/>
              </a:spcBef>
              <a:spcAft>
                <a:spcPts val="456"/>
              </a:spcAft>
              <a:buClrTx/>
              <a:buSzPct val="130000"/>
              <a:buFont typeface="Wingdings" pitchFamily="2" charset="2"/>
              <a:buChar char=""/>
              <a:tabLst/>
              <a:defRPr kumimoji="0" lang="en-US"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defRPr>
            </a:lvl2pPr>
            <a:lvl3pPr marL="412840" marR="0" indent="-206420" algn="just" defTabSz="1042965" rtl="0" eaLnBrk="1" fontAlgn="auto" latinLnBrk="0" hangingPunct="1">
              <a:lnSpc>
                <a:spcPct val="100000"/>
              </a:lnSpc>
              <a:spcBef>
                <a:spcPts val="0"/>
              </a:spcBef>
              <a:spcAft>
                <a:spcPts val="456"/>
              </a:spcAft>
              <a:buClrTx/>
              <a:buSzPct val="130000"/>
              <a:buFont typeface="Arial" pitchFamily="34" charset="0"/>
              <a:buChar char="-"/>
              <a:tabLst/>
              <a:defRPr kumimoji="0" lang="en-US"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defRPr>
            </a:lvl3pPr>
            <a:lvl4pPr marL="619260" marR="0" indent="-217284" algn="just" defTabSz="1042965" rtl="0" eaLnBrk="1" fontAlgn="auto" latinLnBrk="0" hangingPunct="1">
              <a:lnSpc>
                <a:spcPct val="100000"/>
              </a:lnSpc>
              <a:spcBef>
                <a:spcPts val="0"/>
              </a:spcBef>
              <a:spcAft>
                <a:spcPts val="456"/>
              </a:spcAft>
              <a:buClrTx/>
              <a:buSzPct val="60000"/>
              <a:buFont typeface="Wingdings" pitchFamily="2" charset="2"/>
              <a:buChar char=""/>
              <a:tabLst/>
              <a:defRPr kumimoji="0" lang="en-US"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defRPr>
            </a:lvl4pPr>
            <a:lvl5pPr marL="814816" marR="0" indent="-206420" algn="just" defTabSz="1042965" rtl="0" eaLnBrk="1" fontAlgn="auto" latinLnBrk="0" hangingPunct="1">
              <a:lnSpc>
                <a:spcPct val="100000"/>
              </a:lnSpc>
              <a:spcBef>
                <a:spcPts val="0"/>
              </a:spcBef>
              <a:spcAft>
                <a:spcPts val="456"/>
              </a:spcAft>
              <a:buClrTx/>
              <a:buSzPct val="80000"/>
              <a:buFont typeface="Arial" pitchFamily="34" charset="0"/>
              <a:buChar char="•"/>
              <a:tabLst/>
              <a:defRPr kumimoji="0" lang="en-GB"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17"/>
          <p:cNvSpPr>
            <a:spLocks noGrp="1"/>
          </p:cNvSpPr>
          <p:nvPr>
            <p:ph type="body" sz="quarter" idx="13" hasCustomPrompt="1"/>
          </p:nvPr>
        </p:nvSpPr>
        <p:spPr>
          <a:xfrm>
            <a:off x="544709" y="6606992"/>
            <a:ext cx="9496443" cy="535701"/>
          </a:xfrm>
          <a:prstGeom prst="rect">
            <a:avLst/>
          </a:prstGeom>
        </p:spPr>
        <p:txBody>
          <a:bodyPr/>
          <a:lstStyle>
            <a:lvl1pPr marL="0" indent="0" algn="ctr">
              <a:buFontTx/>
              <a:buNone/>
              <a:defRPr sz="1600" b="1" i="1">
                <a:latin typeface="Arial" pitchFamily="34" charset="0"/>
                <a:cs typeface="Arial" pitchFamily="34" charset="0"/>
              </a:defRPr>
            </a:lvl1pPr>
          </a:lstStyle>
          <a:p>
            <a:pPr lvl="0"/>
            <a:r>
              <a:rPr lang="en-US" dirty="0" smtClean="0"/>
              <a:t>Click to add footer</a:t>
            </a:r>
            <a:endParaRPr lang="en-GB" dirty="0"/>
          </a:p>
        </p:txBody>
      </p:sp>
      <p:sp>
        <p:nvSpPr>
          <p:cNvPr id="10" name="Text Placeholder 19"/>
          <p:cNvSpPr>
            <a:spLocks noGrp="1"/>
          </p:cNvSpPr>
          <p:nvPr>
            <p:ph type="body" sz="quarter" idx="14" hasCustomPrompt="1"/>
          </p:nvPr>
        </p:nvSpPr>
        <p:spPr>
          <a:xfrm>
            <a:off x="575543" y="640743"/>
            <a:ext cx="9445056" cy="661750"/>
          </a:xfrm>
          <a:prstGeom prst="rect">
            <a:avLst/>
          </a:prstGeom>
        </p:spPr>
        <p:txBody>
          <a:bodyPr anchor="b"/>
          <a:lstStyle>
            <a:lvl1pPr marL="0" indent="0">
              <a:buFontTx/>
              <a:buNone/>
              <a:defRPr sz="1600" b="1">
                <a:latin typeface="Arial" pitchFamily="34" charset="0"/>
                <a:cs typeface="Arial" pitchFamily="34" charset="0"/>
              </a:defRPr>
            </a:lvl1pPr>
            <a:lvl2pPr>
              <a:defRPr sz="1600" b="1">
                <a:latin typeface="Arial" pitchFamily="34" charset="0"/>
                <a:cs typeface="Arial" pitchFamily="34" charset="0"/>
              </a:defRPr>
            </a:lvl2pPr>
            <a:lvl3pPr>
              <a:defRPr sz="1600" b="1">
                <a:latin typeface="Arial" pitchFamily="34" charset="0"/>
                <a:cs typeface="Arial" pitchFamily="34" charset="0"/>
              </a:defRPr>
            </a:lvl3pPr>
            <a:lvl4pPr>
              <a:defRPr sz="1600" b="1">
                <a:latin typeface="Arial" pitchFamily="34" charset="0"/>
                <a:cs typeface="Arial" pitchFamily="34" charset="0"/>
              </a:defRPr>
            </a:lvl4pPr>
            <a:lvl5pPr>
              <a:defRPr sz="1600" b="1">
                <a:latin typeface="Arial" pitchFamily="34" charset="0"/>
                <a:cs typeface="Arial" pitchFamily="34" charset="0"/>
              </a:defRPr>
            </a:lvl5pPr>
          </a:lstStyle>
          <a:p>
            <a:pPr lvl="0"/>
            <a:r>
              <a:rPr lang="en-US" dirty="0" smtClean="0"/>
              <a:t>Click to add title</a:t>
            </a:r>
            <a:endParaRPr lang="en-GB" dirty="0"/>
          </a:p>
        </p:txBody>
      </p:sp>
      <p:sp>
        <p:nvSpPr>
          <p:cNvPr id="7" name="Slide Number Placeholder 7"/>
          <p:cNvSpPr>
            <a:spLocks noGrp="1"/>
          </p:cNvSpPr>
          <p:nvPr>
            <p:ph type="sldNum" sz="quarter" idx="15"/>
          </p:nvPr>
        </p:nvSpPr>
        <p:spPr>
          <a:xfrm>
            <a:off x="9860514" y="7134386"/>
            <a:ext cx="269920" cy="198042"/>
          </a:xfrm>
        </p:spPr>
        <p:txBody>
          <a:bodyPr/>
          <a:lstStyle/>
          <a:p>
            <a:fld id="{9BD6FA6A-A86D-4D06-AFF9-1E656D8048A1}" type="slidenum">
              <a:rPr lang="en-GB" smtClean="0"/>
              <a:pPr/>
              <a:t>‹#›</a:t>
            </a:fld>
            <a:endParaRPr lang="en-GB" dirty="0"/>
          </a:p>
        </p:txBody>
      </p:sp>
    </p:spTree>
    <p:extLst>
      <p:ext uri="{BB962C8B-B14F-4D97-AF65-F5344CB8AC3E}">
        <p14:creationId xmlns:p14="http://schemas.microsoft.com/office/powerpoint/2010/main" val="461340267"/>
      </p:ext>
    </p:extLst>
  </p:cSld>
  <p:clrMapOvr>
    <a:masterClrMapping/>
  </p:clrMapOvr>
  <p:transition spd="slow">
    <p:zoom/>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half pag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897243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59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11"/>
          <p:cNvSpPr>
            <a:spLocks noGrp="1"/>
          </p:cNvSpPr>
          <p:nvPr>
            <p:ph type="body" sz="quarter" idx="10" hasCustomPrompt="1"/>
          </p:nvPr>
        </p:nvSpPr>
        <p:spPr>
          <a:xfrm>
            <a:off x="544709" y="147057"/>
            <a:ext cx="4008239" cy="304615"/>
          </a:xfrm>
          <a:prstGeom prst="rect">
            <a:avLst/>
          </a:prstGeom>
        </p:spPr>
        <p:txBody>
          <a:bodyPr/>
          <a:lstStyle>
            <a:lvl1pPr>
              <a:buFontTx/>
              <a:buNone/>
              <a:defRPr sz="1400" i="1">
                <a:latin typeface="Arial" pitchFamily="34" charset="0"/>
                <a:cs typeface="Arial" pitchFamily="34" charset="0"/>
              </a:defRPr>
            </a:lvl1pPr>
            <a:lvl2pPr>
              <a:buFontTx/>
              <a:buNone/>
              <a:defRPr sz="1400" i="1">
                <a:latin typeface="Arial" pitchFamily="34" charset="0"/>
                <a:cs typeface="Arial" pitchFamily="34" charset="0"/>
              </a:defRPr>
            </a:lvl2pPr>
            <a:lvl3pPr>
              <a:buFontTx/>
              <a:buNone/>
              <a:defRPr sz="1400" i="1">
                <a:latin typeface="Arial" pitchFamily="34" charset="0"/>
                <a:cs typeface="Arial" pitchFamily="34" charset="0"/>
              </a:defRPr>
            </a:lvl3pPr>
            <a:lvl4pPr>
              <a:buFontTx/>
              <a:buNone/>
              <a:defRPr sz="1400" i="1">
                <a:latin typeface="Arial" pitchFamily="34" charset="0"/>
                <a:cs typeface="Arial" pitchFamily="34" charset="0"/>
              </a:defRPr>
            </a:lvl4pPr>
            <a:lvl5pPr>
              <a:buFontTx/>
              <a:buNone/>
              <a:defRPr sz="1400" i="1">
                <a:latin typeface="Arial" pitchFamily="34" charset="0"/>
                <a:cs typeface="Arial" pitchFamily="34" charset="0"/>
              </a:defRPr>
            </a:lvl5pPr>
          </a:lstStyle>
          <a:p>
            <a:pPr lvl="0"/>
            <a:r>
              <a:rPr lang="en-US" dirty="0" smtClean="0"/>
              <a:t>Click to enter header text</a:t>
            </a:r>
            <a:endParaRPr lang="en-GB" dirty="0"/>
          </a:p>
        </p:txBody>
      </p:sp>
      <p:sp>
        <p:nvSpPr>
          <p:cNvPr id="8" name="Text Placeholder 15"/>
          <p:cNvSpPr>
            <a:spLocks noGrp="1"/>
          </p:cNvSpPr>
          <p:nvPr>
            <p:ph type="body" sz="quarter" idx="12"/>
          </p:nvPr>
        </p:nvSpPr>
        <p:spPr>
          <a:xfrm>
            <a:off x="5395708" y="1712145"/>
            <a:ext cx="4645445" cy="4821318"/>
          </a:xfrm>
          <a:prstGeom prst="rect">
            <a:avLst/>
          </a:prstGeom>
        </p:spPr>
        <p:txBody>
          <a:bodyPr/>
          <a:lstStyle>
            <a:lvl1pPr marL="0" marR="0" indent="0" algn="just" defTabSz="1042965" rtl="0" eaLnBrk="1" fontAlgn="auto" latinLnBrk="0" hangingPunct="1">
              <a:lnSpc>
                <a:spcPct val="100000"/>
              </a:lnSpc>
              <a:spcBef>
                <a:spcPts val="456"/>
              </a:spcBef>
              <a:spcAft>
                <a:spcPts val="456"/>
              </a:spcAft>
              <a:buClrTx/>
              <a:buFontTx/>
              <a:buNone/>
              <a:tabLst/>
              <a:defRPr kumimoji="0" lang="en-US"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defRPr>
            </a:lvl1pPr>
            <a:lvl2pPr marL="206420" marR="0" indent="-206420" algn="just" defTabSz="1042965" rtl="0" eaLnBrk="1" fontAlgn="auto" latinLnBrk="0" hangingPunct="1">
              <a:lnSpc>
                <a:spcPct val="100000"/>
              </a:lnSpc>
              <a:spcBef>
                <a:spcPts val="456"/>
              </a:spcBef>
              <a:spcAft>
                <a:spcPts val="456"/>
              </a:spcAft>
              <a:buClrTx/>
              <a:buSzPct val="130000"/>
              <a:buFont typeface="Wingdings" pitchFamily="2" charset="2"/>
              <a:buChar char=""/>
              <a:tabLst/>
              <a:defRPr kumimoji="0" lang="en-US"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defRPr>
            </a:lvl2pPr>
            <a:lvl3pPr marL="412840" marR="0" indent="-206420" algn="just" defTabSz="1042965" rtl="0" eaLnBrk="1" fontAlgn="auto" latinLnBrk="0" hangingPunct="1">
              <a:lnSpc>
                <a:spcPct val="100000"/>
              </a:lnSpc>
              <a:spcBef>
                <a:spcPts val="0"/>
              </a:spcBef>
              <a:spcAft>
                <a:spcPts val="456"/>
              </a:spcAft>
              <a:buClrTx/>
              <a:buSzPct val="130000"/>
              <a:buFont typeface="Arial" pitchFamily="34" charset="0"/>
              <a:buChar char="-"/>
              <a:tabLst/>
              <a:defRPr kumimoji="0" lang="en-US"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defRPr>
            </a:lvl3pPr>
            <a:lvl4pPr marL="619260" marR="0" indent="-217284" algn="just" defTabSz="1042965" rtl="0" eaLnBrk="1" fontAlgn="auto" latinLnBrk="0" hangingPunct="1">
              <a:lnSpc>
                <a:spcPct val="100000"/>
              </a:lnSpc>
              <a:spcBef>
                <a:spcPts val="0"/>
              </a:spcBef>
              <a:spcAft>
                <a:spcPts val="456"/>
              </a:spcAft>
              <a:buClrTx/>
              <a:buSzPct val="60000"/>
              <a:buFont typeface="Wingdings" pitchFamily="2" charset="2"/>
              <a:buChar char=""/>
              <a:tabLst/>
              <a:defRPr kumimoji="0" lang="en-US"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defRPr>
            </a:lvl4pPr>
            <a:lvl5pPr marL="814816" marR="0" indent="-206420" algn="just" defTabSz="1042965" rtl="0" eaLnBrk="1" fontAlgn="auto" latinLnBrk="0" hangingPunct="1">
              <a:lnSpc>
                <a:spcPct val="100000"/>
              </a:lnSpc>
              <a:spcBef>
                <a:spcPts val="0"/>
              </a:spcBef>
              <a:spcAft>
                <a:spcPts val="456"/>
              </a:spcAft>
              <a:buClrTx/>
              <a:buSzPct val="80000"/>
              <a:buFont typeface="Arial" pitchFamily="34" charset="0"/>
              <a:buChar char="•"/>
              <a:tabLst/>
              <a:defRPr kumimoji="0" lang="en-GB"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17"/>
          <p:cNvSpPr>
            <a:spLocks noGrp="1"/>
          </p:cNvSpPr>
          <p:nvPr>
            <p:ph type="body" sz="quarter" idx="13" hasCustomPrompt="1"/>
          </p:nvPr>
        </p:nvSpPr>
        <p:spPr>
          <a:xfrm>
            <a:off x="544709" y="6606992"/>
            <a:ext cx="9496443" cy="535701"/>
          </a:xfrm>
          <a:prstGeom prst="rect">
            <a:avLst/>
          </a:prstGeom>
        </p:spPr>
        <p:txBody>
          <a:bodyPr/>
          <a:lstStyle>
            <a:lvl1pPr marL="0" indent="0" algn="ctr">
              <a:buFontTx/>
              <a:buNone/>
              <a:defRPr sz="1600" b="1" i="1">
                <a:latin typeface="Arial" pitchFamily="34" charset="0"/>
                <a:cs typeface="Arial" pitchFamily="34" charset="0"/>
              </a:defRPr>
            </a:lvl1pPr>
          </a:lstStyle>
          <a:p>
            <a:pPr lvl="0"/>
            <a:r>
              <a:rPr lang="en-US" dirty="0" smtClean="0"/>
              <a:t>Click to add footer</a:t>
            </a:r>
            <a:endParaRPr lang="en-GB" dirty="0"/>
          </a:p>
        </p:txBody>
      </p:sp>
      <p:sp>
        <p:nvSpPr>
          <p:cNvPr id="10" name="Text Placeholder 19"/>
          <p:cNvSpPr>
            <a:spLocks noGrp="1"/>
          </p:cNvSpPr>
          <p:nvPr>
            <p:ph type="body" sz="quarter" idx="14" hasCustomPrompt="1"/>
          </p:nvPr>
        </p:nvSpPr>
        <p:spPr>
          <a:xfrm>
            <a:off x="575543" y="640743"/>
            <a:ext cx="9445056" cy="661750"/>
          </a:xfrm>
          <a:prstGeom prst="rect">
            <a:avLst/>
          </a:prstGeom>
        </p:spPr>
        <p:txBody>
          <a:bodyPr anchor="b"/>
          <a:lstStyle>
            <a:lvl1pPr marL="0" indent="0">
              <a:buFontTx/>
              <a:buNone/>
              <a:defRPr sz="1600" b="1">
                <a:latin typeface="Arial" pitchFamily="34" charset="0"/>
                <a:cs typeface="Arial" pitchFamily="34" charset="0"/>
              </a:defRPr>
            </a:lvl1pPr>
            <a:lvl2pPr>
              <a:defRPr sz="1600" b="1">
                <a:latin typeface="Arial" pitchFamily="34" charset="0"/>
                <a:cs typeface="Arial" pitchFamily="34" charset="0"/>
              </a:defRPr>
            </a:lvl2pPr>
            <a:lvl3pPr>
              <a:defRPr sz="1600" b="1">
                <a:latin typeface="Arial" pitchFamily="34" charset="0"/>
                <a:cs typeface="Arial" pitchFamily="34" charset="0"/>
              </a:defRPr>
            </a:lvl3pPr>
            <a:lvl4pPr>
              <a:defRPr sz="1600" b="1">
                <a:latin typeface="Arial" pitchFamily="34" charset="0"/>
                <a:cs typeface="Arial" pitchFamily="34" charset="0"/>
              </a:defRPr>
            </a:lvl4pPr>
            <a:lvl5pPr>
              <a:defRPr sz="1600" b="1">
                <a:latin typeface="Arial" pitchFamily="34" charset="0"/>
                <a:cs typeface="Arial" pitchFamily="34" charset="0"/>
              </a:defRPr>
            </a:lvl5pPr>
          </a:lstStyle>
          <a:p>
            <a:pPr lvl="0"/>
            <a:r>
              <a:rPr lang="en-US" dirty="0" smtClean="0"/>
              <a:t>Click to add title</a:t>
            </a:r>
            <a:endParaRPr lang="en-GB" dirty="0"/>
          </a:p>
        </p:txBody>
      </p:sp>
      <p:sp>
        <p:nvSpPr>
          <p:cNvPr id="7" name="Slide Number Placeholder 7"/>
          <p:cNvSpPr>
            <a:spLocks noGrp="1"/>
          </p:cNvSpPr>
          <p:nvPr>
            <p:ph type="sldNum" sz="quarter" idx="15"/>
          </p:nvPr>
        </p:nvSpPr>
        <p:spPr>
          <a:xfrm>
            <a:off x="9860514" y="7134386"/>
            <a:ext cx="269920" cy="198042"/>
          </a:xfrm>
        </p:spPr>
        <p:txBody>
          <a:bodyPr/>
          <a:lstStyle/>
          <a:p>
            <a:fld id="{9BD6FA6A-A86D-4D06-AFF9-1E656D8048A1}" type="slidenum">
              <a:rPr lang="en-GB" smtClean="0"/>
              <a:pPr/>
              <a:t>‹#›</a:t>
            </a:fld>
            <a:endParaRPr lang="en-GB" dirty="0"/>
          </a:p>
        </p:txBody>
      </p:sp>
    </p:spTree>
    <p:extLst>
      <p:ext uri="{BB962C8B-B14F-4D97-AF65-F5344CB8AC3E}">
        <p14:creationId xmlns:p14="http://schemas.microsoft.com/office/powerpoint/2010/main" val="1468734256"/>
      </p:ext>
    </p:extLst>
  </p:cSld>
  <p:clrMapOvr>
    <a:masterClrMapping/>
  </p:clrMapOvr>
  <p:transition spd="slow">
    <p:zo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hasCustomPrompt="1"/>
          </p:nvPr>
        </p:nvSpPr>
        <p:spPr bwMode="gray">
          <a:xfrm>
            <a:off x="558204" y="2024487"/>
            <a:ext cx="4714600" cy="477757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vl6pPr>
              <a:defRPr>
                <a:latin typeface="Arial" pitchFamily="34" charset="0"/>
                <a:cs typeface="Arial" pitchFamily="34" charset="0"/>
              </a:defRPr>
            </a:lvl6pPr>
            <a:lvl7pPr>
              <a:defRPr>
                <a:latin typeface="Arial" pitchFamily="34" charset="0"/>
                <a:cs typeface="Arial" pitchFamily="34" charset="0"/>
              </a:defRPr>
            </a:lvl7pPr>
            <a:lvl8pPr>
              <a:defRPr>
                <a:latin typeface="Arial" pitchFamily="34" charset="0"/>
                <a:cs typeface="Arial" pitchFamily="34" charset="0"/>
              </a:defRPr>
            </a:lvl8pPr>
            <a:lvl9pPr>
              <a:defRPr>
                <a:latin typeface="Arial" pitchFamily="34" charset="0"/>
                <a:cs typeface="Arial" pitchFamily="34" charset="0"/>
              </a:defRPr>
            </a:lvl9pPr>
          </a:lstStyle>
          <a:p>
            <a:pPr lvl="0"/>
            <a:r>
              <a:rPr lang="en-GB" noProof="0" dirty="0" smtClean="0"/>
              <a:t>Click here to insert text. Format bullets with ‘Increase/Decrease List Level’ on the home ribbon.</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a:t>
            </a:r>
          </a:p>
          <a:p>
            <a:pPr lvl="6"/>
            <a:r>
              <a:rPr lang="en-GB" noProof="0" dirty="0" smtClean="0"/>
              <a:t>Seven</a:t>
            </a:r>
          </a:p>
          <a:p>
            <a:pPr lvl="7"/>
            <a:r>
              <a:rPr lang="en-GB" noProof="0" dirty="0" smtClean="0"/>
              <a:t>Eight</a:t>
            </a:r>
          </a:p>
          <a:p>
            <a:pPr lvl="8"/>
            <a:r>
              <a:rPr lang="en-GB" noProof="0" dirty="0" smtClean="0"/>
              <a:t>Nine</a:t>
            </a:r>
            <a:endParaRPr lang="en-GB" noProof="0" dirty="0"/>
          </a:p>
        </p:txBody>
      </p:sp>
      <p:sp>
        <p:nvSpPr>
          <p:cNvPr id="11" name="Content Placeholder 9"/>
          <p:cNvSpPr>
            <a:spLocks noGrp="1"/>
          </p:cNvSpPr>
          <p:nvPr>
            <p:ph sz="quarter" idx="14" hasCustomPrompt="1"/>
          </p:nvPr>
        </p:nvSpPr>
        <p:spPr bwMode="gray">
          <a:xfrm>
            <a:off x="5415834" y="2024487"/>
            <a:ext cx="4714600" cy="477757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vl6pPr>
              <a:defRPr>
                <a:latin typeface="Arial" pitchFamily="34" charset="0"/>
                <a:cs typeface="Arial" pitchFamily="34" charset="0"/>
              </a:defRPr>
            </a:lvl6pPr>
            <a:lvl7pPr>
              <a:defRPr>
                <a:latin typeface="Arial" pitchFamily="34" charset="0"/>
                <a:cs typeface="Arial" pitchFamily="34" charset="0"/>
              </a:defRPr>
            </a:lvl7pPr>
            <a:lvl8pPr>
              <a:defRPr>
                <a:latin typeface="Arial" pitchFamily="34" charset="0"/>
                <a:cs typeface="Arial" pitchFamily="34" charset="0"/>
              </a:defRPr>
            </a:lvl8pPr>
            <a:lvl9pPr>
              <a:defRPr>
                <a:latin typeface="Arial" pitchFamily="34" charset="0"/>
                <a:cs typeface="Arial" pitchFamily="34" charset="0"/>
              </a:defRPr>
            </a:lvl9pPr>
          </a:lstStyle>
          <a:p>
            <a:pPr lvl="0"/>
            <a:r>
              <a:rPr lang="en-GB" noProof="0" dirty="0" smtClean="0"/>
              <a:t>Click here to insert text. Format bullets with ‘Increase/Decrease List Level’ on the home ribbon.</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a:t>
            </a:r>
          </a:p>
          <a:p>
            <a:pPr lvl="6"/>
            <a:r>
              <a:rPr lang="en-GB" noProof="0" dirty="0" smtClean="0"/>
              <a:t>Seven</a:t>
            </a:r>
          </a:p>
          <a:p>
            <a:pPr lvl="7"/>
            <a:r>
              <a:rPr lang="en-GB" noProof="0" dirty="0" smtClean="0"/>
              <a:t>Eight</a:t>
            </a:r>
          </a:p>
          <a:p>
            <a:pPr lvl="8"/>
            <a:r>
              <a:rPr lang="en-GB" noProof="0" dirty="0" smtClean="0"/>
              <a:t>Nine</a:t>
            </a:r>
            <a:endParaRPr lang="en-GB" noProof="0"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7" name="Slide Number Placeholder 6"/>
          <p:cNvSpPr>
            <a:spLocks noGrp="1"/>
          </p:cNvSpPr>
          <p:nvPr>
            <p:ph type="sldNum" sz="quarter" idx="17"/>
          </p:nvPr>
        </p:nvSpPr>
        <p:spPr/>
        <p:txBody>
          <a:bodyPr/>
          <a:lstStyle/>
          <a:p>
            <a:fld id="{9BD6FA6A-A86D-4D06-AFF9-1E656D8048A1}" type="slidenum">
              <a:rPr lang="en-GB" smtClean="0"/>
              <a:pPr/>
              <a:t>‹#›</a:t>
            </a:fld>
            <a:endParaRPr lang="en-GB" dirty="0"/>
          </a:p>
        </p:txBody>
      </p:sp>
      <p:sp>
        <p:nvSpPr>
          <p:cNvPr id="8" name="Content Placeholder 8"/>
          <p:cNvSpPr>
            <a:spLocks noGrp="1"/>
          </p:cNvSpPr>
          <p:nvPr>
            <p:ph sz="quarter" idx="18" hasCustomPrompt="1"/>
          </p:nvPr>
        </p:nvSpPr>
        <p:spPr bwMode="gray">
          <a:xfrm>
            <a:off x="558204" y="1554490"/>
            <a:ext cx="4725014" cy="291476"/>
          </a:xfrm>
        </p:spPr>
        <p:txBody>
          <a:bodyPr/>
          <a:lstStyle>
            <a:lvl1pPr>
              <a:defRPr baseline="0">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vl6pPr>
              <a:defRPr>
                <a:latin typeface="Arial" pitchFamily="34" charset="0"/>
                <a:cs typeface="Arial" pitchFamily="34" charset="0"/>
              </a:defRPr>
            </a:lvl6pPr>
            <a:lvl7pPr>
              <a:defRPr>
                <a:latin typeface="Arial" pitchFamily="34" charset="0"/>
                <a:cs typeface="Arial" pitchFamily="34" charset="0"/>
              </a:defRPr>
            </a:lvl7pPr>
            <a:lvl8pPr>
              <a:defRPr>
                <a:latin typeface="Arial" pitchFamily="34" charset="0"/>
                <a:cs typeface="Arial" pitchFamily="34" charset="0"/>
              </a:defRPr>
            </a:lvl8pPr>
            <a:lvl9pPr>
              <a:defRPr>
                <a:latin typeface="Arial" pitchFamily="34" charset="0"/>
                <a:cs typeface="Arial" pitchFamily="34" charset="0"/>
              </a:defRPr>
            </a:lvl9pPr>
          </a:lstStyle>
          <a:p>
            <a:pPr lvl="0"/>
            <a:r>
              <a:rPr lang="en-GB" noProof="0" dirty="0" smtClean="0"/>
              <a:t>Click here to insert title</a:t>
            </a:r>
            <a:endParaRPr lang="en-GB" noProof="0" dirty="0"/>
          </a:p>
        </p:txBody>
      </p:sp>
      <p:sp>
        <p:nvSpPr>
          <p:cNvPr id="9" name="Content Placeholder 8"/>
          <p:cNvSpPr>
            <a:spLocks noGrp="1"/>
          </p:cNvSpPr>
          <p:nvPr>
            <p:ph sz="quarter" idx="19" hasCustomPrompt="1"/>
          </p:nvPr>
        </p:nvSpPr>
        <p:spPr bwMode="gray">
          <a:xfrm>
            <a:off x="5419272" y="1554490"/>
            <a:ext cx="4725014" cy="291476"/>
          </a:xfrm>
        </p:spPr>
        <p:txBody>
          <a:bodyPr/>
          <a:lstStyle>
            <a:lvl1pPr>
              <a:defRPr baseline="0">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vl6pPr>
              <a:defRPr>
                <a:latin typeface="Arial" pitchFamily="34" charset="0"/>
                <a:cs typeface="Arial" pitchFamily="34" charset="0"/>
              </a:defRPr>
            </a:lvl6pPr>
            <a:lvl7pPr>
              <a:defRPr>
                <a:latin typeface="Arial" pitchFamily="34" charset="0"/>
                <a:cs typeface="Arial" pitchFamily="34" charset="0"/>
              </a:defRPr>
            </a:lvl7pPr>
            <a:lvl8pPr>
              <a:defRPr>
                <a:latin typeface="Arial" pitchFamily="34" charset="0"/>
                <a:cs typeface="Arial" pitchFamily="34" charset="0"/>
              </a:defRPr>
            </a:lvl8pPr>
            <a:lvl9pPr>
              <a:defRPr>
                <a:latin typeface="Arial" pitchFamily="34" charset="0"/>
                <a:cs typeface="Arial" pitchFamily="34" charset="0"/>
              </a:defRPr>
            </a:lvl9pPr>
          </a:lstStyle>
          <a:p>
            <a:pPr lvl="0"/>
            <a:r>
              <a:rPr lang="en-GB" noProof="0" dirty="0" smtClean="0"/>
              <a:t>Click here to insert title</a:t>
            </a:r>
            <a:endParaRPr lang="en-GB" noProof="0" dirty="0"/>
          </a:p>
        </p:txBody>
      </p:sp>
      <p:sp>
        <p:nvSpPr>
          <p:cNvPr id="12" name="Date Placeholder 1"/>
          <p:cNvSpPr>
            <a:spLocks noGrp="1"/>
          </p:cNvSpPr>
          <p:nvPr>
            <p:ph type="dt" sz="half" idx="10"/>
          </p:nvPr>
        </p:nvSpPr>
        <p:spPr bwMode="gray">
          <a:xfrm>
            <a:off x="6457605" y="7134386"/>
            <a:ext cx="3250418" cy="210930"/>
          </a:xfrm>
        </p:spPr>
        <p:txBody>
          <a:bodyPr/>
          <a:lstStyle>
            <a:lvl1pPr>
              <a:defRPr>
                <a:latin typeface="Arial" pitchFamily="34" charset="0"/>
                <a:cs typeface="Arial" pitchFamily="34" charset="0"/>
              </a:defRPr>
            </a:lvl1pPr>
          </a:lstStyle>
          <a:p>
            <a:endParaRPr lang="en-GB" dirty="0"/>
          </a:p>
        </p:txBody>
      </p:sp>
      <p:sp>
        <p:nvSpPr>
          <p:cNvPr id="13" name="Footer Placeholder 3"/>
          <p:cNvSpPr>
            <a:spLocks noGrp="1"/>
          </p:cNvSpPr>
          <p:nvPr>
            <p:ph type="ftr" sz="quarter" idx="11"/>
          </p:nvPr>
        </p:nvSpPr>
        <p:spPr bwMode="gray">
          <a:xfrm>
            <a:off x="558204" y="7134386"/>
            <a:ext cx="6334118" cy="198042"/>
          </a:xfrm>
        </p:spPr>
        <p:txBody>
          <a:bodyPr/>
          <a:lstStyle>
            <a:lvl1pPr>
              <a:defRPr>
                <a:latin typeface="Arial" pitchFamily="34" charset="0"/>
                <a:cs typeface="Arial" pitchFamily="34" charset="0"/>
              </a:defRPr>
            </a:lvl1pPr>
          </a:lstStyle>
          <a:p>
            <a:r>
              <a:rPr lang="en-GB" smtClean="0"/>
              <a:t>Market Analytics: Olefins - 2020</a:t>
            </a:r>
            <a:endParaRPr lang="en-GB" dirty="0" smtClean="0"/>
          </a:p>
        </p:txBody>
      </p:sp>
    </p:spTree>
    <p:extLst>
      <p:ext uri="{BB962C8B-B14F-4D97-AF65-F5344CB8AC3E}">
        <p14:creationId xmlns:p14="http://schemas.microsoft.com/office/powerpoint/2010/main" val="479557137"/>
      </p:ext>
    </p:extLst>
  </p:cSld>
  <p:clrMapOvr>
    <a:masterClrMapping/>
  </p:clrMapOvr>
  <p:transition spd="slow">
    <p:zo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ront cover with picture">
    <p:spTree>
      <p:nvGrpSpPr>
        <p:cNvPr id="1" name=""/>
        <p:cNvGrpSpPr/>
        <p:nvPr/>
      </p:nvGrpSpPr>
      <p:grpSpPr>
        <a:xfrm>
          <a:off x="0" y="0"/>
          <a:ext cx="0" cy="0"/>
          <a:chOff x="0" y="0"/>
          <a:chExt cx="0" cy="0"/>
        </a:xfrm>
      </p:grpSpPr>
      <p:sp>
        <p:nvSpPr>
          <p:cNvPr id="16" name="Picture Placeholder 8"/>
          <p:cNvSpPr>
            <a:spLocks noGrp="1"/>
          </p:cNvSpPr>
          <p:nvPr>
            <p:ph type="pic" sz="quarter" idx="14"/>
          </p:nvPr>
        </p:nvSpPr>
        <p:spPr>
          <a:xfrm>
            <a:off x="0" y="-1"/>
            <a:ext cx="10691813" cy="5675313"/>
          </a:xfrm>
          <a:prstGeom prst="rect">
            <a:avLst/>
          </a:prstGeom>
        </p:spPr>
        <p:txBody>
          <a:bodyPr/>
          <a:lstStyle>
            <a:lvl1pPr algn="ctr">
              <a:defRPr b="0" i="1" baseline="0">
                <a:solidFill>
                  <a:srgbClr val="FF0000"/>
                </a:solidFill>
              </a:defRPr>
            </a:lvl1pPr>
          </a:lstStyle>
          <a:p>
            <a:r>
              <a:rPr lang="en-US" smtClean="0"/>
              <a:t>Click icon to add picture</a:t>
            </a:r>
            <a:endParaRPr lang="en-US" dirty="0"/>
          </a:p>
        </p:txBody>
      </p:sp>
      <p:sp>
        <p:nvSpPr>
          <p:cNvPr id="21" name="Subtitle 2"/>
          <p:cNvSpPr>
            <a:spLocks noGrp="1"/>
          </p:cNvSpPr>
          <p:nvPr>
            <p:ph type="subTitle" idx="1" hasCustomPrompt="1"/>
          </p:nvPr>
        </p:nvSpPr>
        <p:spPr bwMode="gray">
          <a:xfrm>
            <a:off x="752859" y="3438175"/>
            <a:ext cx="3634082" cy="1152105"/>
          </a:xfrm>
          <a:prstGeom prst="rect">
            <a:avLst/>
          </a:prstGeom>
          <a:solidFill>
            <a:srgbClr val="0070CD">
              <a:alpha val="80000"/>
            </a:srgbClr>
          </a:solidFill>
        </p:spPr>
        <p:txBody>
          <a:bodyPr lIns="182880" rIns="182880">
            <a:normAutofit/>
          </a:bodyPr>
          <a:lstStyle>
            <a:lvl1pPr marL="0" indent="0" algn="l">
              <a:spcBef>
                <a:spcPts val="0"/>
              </a:spcBef>
              <a:buNone/>
              <a:defRPr sz="2000" b="0">
                <a:solidFill>
                  <a:srgbClr val="FFFFFF"/>
                </a:solidFill>
                <a:latin typeface="Arial"/>
                <a:cs typeface="Arial"/>
              </a:defRPr>
            </a:lvl1pPr>
            <a:lvl2pPr marL="497768" indent="0" algn="ctr">
              <a:buNone/>
              <a:defRPr>
                <a:solidFill>
                  <a:schemeClr val="tx1">
                    <a:tint val="75000"/>
                  </a:schemeClr>
                </a:solidFill>
              </a:defRPr>
            </a:lvl2pPr>
            <a:lvl3pPr marL="995536" indent="0" algn="ctr">
              <a:buNone/>
              <a:defRPr>
                <a:solidFill>
                  <a:schemeClr val="tx1">
                    <a:tint val="75000"/>
                  </a:schemeClr>
                </a:solidFill>
              </a:defRPr>
            </a:lvl3pPr>
            <a:lvl4pPr marL="1493303" indent="0" algn="ctr">
              <a:buNone/>
              <a:defRPr>
                <a:solidFill>
                  <a:schemeClr val="tx1">
                    <a:tint val="75000"/>
                  </a:schemeClr>
                </a:solidFill>
              </a:defRPr>
            </a:lvl4pPr>
            <a:lvl5pPr marL="1991071" indent="0" algn="ctr">
              <a:buNone/>
              <a:defRPr>
                <a:solidFill>
                  <a:schemeClr val="tx1">
                    <a:tint val="75000"/>
                  </a:schemeClr>
                </a:solidFill>
              </a:defRPr>
            </a:lvl5pPr>
            <a:lvl6pPr marL="2488839" indent="0" algn="ctr">
              <a:buNone/>
              <a:defRPr>
                <a:solidFill>
                  <a:schemeClr val="tx1">
                    <a:tint val="75000"/>
                  </a:schemeClr>
                </a:solidFill>
              </a:defRPr>
            </a:lvl6pPr>
            <a:lvl7pPr marL="2986607" indent="0" algn="ctr">
              <a:buNone/>
              <a:defRPr>
                <a:solidFill>
                  <a:schemeClr val="tx1">
                    <a:tint val="75000"/>
                  </a:schemeClr>
                </a:solidFill>
              </a:defRPr>
            </a:lvl7pPr>
            <a:lvl8pPr marL="3484376" indent="0" algn="ctr">
              <a:buNone/>
              <a:defRPr>
                <a:solidFill>
                  <a:schemeClr val="tx1">
                    <a:tint val="75000"/>
                  </a:schemeClr>
                </a:solidFill>
              </a:defRPr>
            </a:lvl8pPr>
            <a:lvl9pPr marL="3982143" indent="0" algn="ctr">
              <a:buNone/>
              <a:defRPr>
                <a:solidFill>
                  <a:schemeClr val="tx1">
                    <a:tint val="75000"/>
                  </a:schemeClr>
                </a:solidFill>
              </a:defRPr>
            </a:lvl9pPr>
          </a:lstStyle>
          <a:p>
            <a:r>
              <a:rPr lang="en-GB" noProof="0" dirty="0" smtClean="0"/>
              <a:t>&lt;Insert subtitle&gt;</a:t>
            </a:r>
            <a:endParaRPr lang="en-GB" noProof="0" dirty="0"/>
          </a:p>
        </p:txBody>
      </p:sp>
      <p:sp>
        <p:nvSpPr>
          <p:cNvPr id="20" name="Title 1"/>
          <p:cNvSpPr>
            <a:spLocks noGrp="1"/>
          </p:cNvSpPr>
          <p:nvPr>
            <p:ph type="ctrTitle" hasCustomPrompt="1"/>
          </p:nvPr>
        </p:nvSpPr>
        <p:spPr bwMode="gray">
          <a:xfrm>
            <a:off x="752859" y="1115819"/>
            <a:ext cx="3634082" cy="2322355"/>
          </a:xfrm>
          <a:solidFill>
            <a:srgbClr val="77BC1F">
              <a:alpha val="80000"/>
            </a:srgbClr>
          </a:solidFill>
        </p:spPr>
        <p:txBody>
          <a:bodyPr lIns="182880" rIns="182880" anchor="ctr" anchorCtr="0"/>
          <a:lstStyle>
            <a:lvl1pPr algn="l">
              <a:lnSpc>
                <a:spcPct val="100000"/>
              </a:lnSpc>
              <a:defRPr sz="3200" b="0">
                <a:solidFill>
                  <a:schemeClr val="bg1"/>
                </a:solidFill>
                <a:latin typeface="+mj-lt"/>
                <a:cs typeface="Arial"/>
              </a:defRPr>
            </a:lvl1pPr>
          </a:lstStyle>
          <a:p>
            <a:r>
              <a:rPr lang="en-GB" noProof="0" dirty="0" smtClean="0"/>
              <a:t>&lt;Insert headline&gt;</a:t>
            </a:r>
            <a:endParaRPr lang="en-GB" noProof="0" dirty="0"/>
          </a:p>
        </p:txBody>
      </p:sp>
      <p:sp>
        <p:nvSpPr>
          <p:cNvPr id="13" name="Text Placeholder 69"/>
          <p:cNvSpPr>
            <a:spLocks noGrp="1"/>
          </p:cNvSpPr>
          <p:nvPr>
            <p:ph type="body" sz="quarter" idx="13" hasCustomPrompt="1"/>
          </p:nvPr>
        </p:nvSpPr>
        <p:spPr bwMode="gray">
          <a:xfrm>
            <a:off x="6105752" y="6911995"/>
            <a:ext cx="4160611" cy="326906"/>
          </a:xfrm>
          <a:prstGeom prst="rect">
            <a:avLst/>
          </a:prstGeom>
        </p:spPr>
        <p:txBody>
          <a:bodyPr vert="horz" wrap="square" lIns="0" tIns="52144" rIns="104287" bIns="52144" rtlCol="0" anchor="b">
            <a:spAutoFit/>
          </a:bodyPr>
          <a:lstStyle>
            <a:lvl1pPr>
              <a:defRPr lang="en-GB" sz="1200" b="0" dirty="0">
                <a:solidFill>
                  <a:schemeClr val="bg2">
                    <a:lumMod val="75000"/>
                  </a:schemeClr>
                </a:solidFill>
                <a:latin typeface="Arial" pitchFamily="34" charset="0"/>
                <a:cs typeface="Arial" pitchFamily="34" charset="0"/>
              </a:defRPr>
            </a:lvl1pPr>
          </a:lstStyle>
          <a:p>
            <a:pPr lvl="0" algn="r"/>
            <a:r>
              <a:rPr lang="en-US" dirty="0" smtClean="0"/>
              <a:t>&lt;Insert confidentiality statement where necessary&gt;</a:t>
            </a:r>
            <a:endParaRPr lang="en-GB" dirty="0"/>
          </a:p>
        </p:txBody>
      </p:sp>
      <p:pic>
        <p:nvPicPr>
          <p:cNvPr id="22" name="Picture 21" descr="Nexant_Tagline_Logo_PNG_color.png"/>
          <p:cNvPicPr>
            <a:picLocks noChangeAspect="1"/>
          </p:cNvPicPr>
          <p:nvPr userDrawn="1"/>
        </p:nvPicPr>
        <p:blipFill rotWithShape="1">
          <a:blip r:embed="rId2">
            <a:extLst>
              <a:ext uri="{28A0092B-C50C-407E-A947-70E740481C1C}">
                <a14:useLocalDpi xmlns:a14="http://schemas.microsoft.com/office/drawing/2010/main" val="0"/>
              </a:ext>
            </a:extLst>
          </a:blip>
          <a:srcRect b="31687"/>
          <a:stretch/>
        </p:blipFill>
        <p:spPr>
          <a:xfrm>
            <a:off x="417444" y="5907693"/>
            <a:ext cx="2943300" cy="804257"/>
          </a:xfrm>
          <a:prstGeom prst="rect">
            <a:avLst/>
          </a:prstGeom>
        </p:spPr>
      </p:pic>
      <p:sp>
        <p:nvSpPr>
          <p:cNvPr id="23" name="Text Placeholder 5"/>
          <p:cNvSpPr>
            <a:spLocks noGrp="1"/>
          </p:cNvSpPr>
          <p:nvPr>
            <p:ph type="body" sz="quarter" idx="15" hasCustomPrompt="1"/>
          </p:nvPr>
        </p:nvSpPr>
        <p:spPr bwMode="gray">
          <a:xfrm>
            <a:off x="3568934" y="6332639"/>
            <a:ext cx="4649780" cy="276999"/>
          </a:xfrm>
          <a:prstGeom prst="rect">
            <a:avLst/>
          </a:prstGeom>
        </p:spPr>
        <p:txBody>
          <a:bodyPr vert="horz" wrap="square" lIns="0" tIns="0" rIns="0" bIns="0" rtlCol="0" anchor="t">
            <a:spAutoFit/>
          </a:bodyPr>
          <a:lstStyle>
            <a:lvl1pPr>
              <a:lnSpc>
                <a:spcPct val="100000"/>
              </a:lnSpc>
              <a:defRPr lang="en-US" sz="1800" b="0" baseline="0" smtClean="0">
                <a:solidFill>
                  <a:schemeClr val="accent5"/>
                </a:solidFill>
                <a:latin typeface="Arial" pitchFamily="34" charset="0"/>
              </a:defRPr>
            </a:lvl1pPr>
            <a:lvl2pPr>
              <a:defRPr lang="en-US" smtClean="0"/>
            </a:lvl2pPr>
            <a:lvl3pPr>
              <a:defRPr lang="en-US" smtClean="0"/>
            </a:lvl3pPr>
            <a:lvl4pPr>
              <a:defRPr lang="en-US" smtClean="0"/>
            </a:lvl4pPr>
            <a:lvl5pPr>
              <a:defRPr lang="en-GB"/>
            </a:lvl5pPr>
          </a:lstStyle>
          <a:p>
            <a:pPr lvl="0"/>
            <a:r>
              <a:rPr lang="en-US" dirty="0" smtClean="0"/>
              <a:t>&lt;Insert Author or Prepared by &gt;</a:t>
            </a:r>
          </a:p>
        </p:txBody>
      </p:sp>
      <p:sp>
        <p:nvSpPr>
          <p:cNvPr id="12" name="Rectangle 11"/>
          <p:cNvSpPr/>
          <p:nvPr userDrawn="1"/>
        </p:nvSpPr>
        <p:spPr>
          <a:xfrm>
            <a:off x="160984" y="7056424"/>
            <a:ext cx="1511456" cy="1824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ate Placeholder 1"/>
          <p:cNvSpPr>
            <a:spLocks noGrp="1"/>
          </p:cNvSpPr>
          <p:nvPr>
            <p:ph type="dt" sz="half" idx="2"/>
          </p:nvPr>
        </p:nvSpPr>
        <p:spPr bwMode="gray">
          <a:xfrm>
            <a:off x="6900603" y="6335265"/>
            <a:ext cx="3251384" cy="210886"/>
          </a:xfrm>
          <a:prstGeom prst="rect">
            <a:avLst/>
          </a:prstGeom>
        </p:spPr>
        <p:txBody>
          <a:bodyPr/>
          <a:lstStyle>
            <a:lvl1pPr algn="r">
              <a:defRPr sz="2000" b="1">
                <a:solidFill>
                  <a:schemeClr val="tx2"/>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161824447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userDrawn="1">
            <p:custDataLst>
              <p:tags r:id="rId2"/>
            </p:custDataLst>
            <p:extLst>
              <p:ext uri="{D42A27DB-BD31-4B8C-83A1-F6EECF244321}">
                <p14:modId xmlns:p14="http://schemas.microsoft.com/office/powerpoint/2010/main" val="32745327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10" name="Straight Connector 9"/>
          <p:cNvCxnSpPr/>
          <p:nvPr userDrawn="1"/>
        </p:nvCxnSpPr>
        <p:spPr bwMode="gray">
          <a:xfrm>
            <a:off x="504893" y="1324825"/>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27050" y="538163"/>
            <a:ext cx="9620250" cy="784369"/>
          </a:xfrm>
        </p:spPr>
        <p:txBody>
          <a:bodyPr/>
          <a:lstStyle>
            <a:lvl1pPr>
              <a:defRPr sz="2800" b="1">
                <a:latin typeface="Arial Narrow" panose="020B0606020202030204" pitchFamily="34" charset="0"/>
              </a:defRPr>
            </a:lvl1pPr>
          </a:lstStyle>
          <a:p>
            <a:r>
              <a:rPr lang="en-US" dirty="0" smtClean="0"/>
              <a:t>Click to edit Master title style - 28pt Bold</a:t>
            </a:r>
            <a:endParaRPr lang="en-US" dirty="0"/>
          </a:p>
        </p:txBody>
      </p:sp>
      <p:sp>
        <p:nvSpPr>
          <p:cNvPr id="13" name="Text Placeholder 12"/>
          <p:cNvSpPr>
            <a:spLocks noGrp="1"/>
          </p:cNvSpPr>
          <p:nvPr>
            <p:ph type="body" sz="quarter" idx="18" hasCustomPrompt="1"/>
          </p:nvPr>
        </p:nvSpPr>
        <p:spPr>
          <a:xfrm>
            <a:off x="527050" y="1452564"/>
            <a:ext cx="9620250" cy="2801030"/>
          </a:xfrm>
        </p:spPr>
        <p:txBody>
          <a:bodyPr/>
          <a:lstStyle>
            <a:lvl1pPr>
              <a:defRPr/>
            </a:lvl1pPr>
            <a:lvl2pPr marL="228600" marR="0" indent="-228600" algn="l" defTabSz="521437" rtl="0" eaLnBrk="1" fontAlgn="auto" latinLnBrk="0" hangingPunct="1">
              <a:lnSpc>
                <a:spcPct val="130000"/>
              </a:lnSpc>
              <a:spcBef>
                <a:spcPts val="36"/>
              </a:spcBef>
              <a:spcAft>
                <a:spcPts val="0"/>
              </a:spcAft>
              <a:buClr>
                <a:schemeClr val="tx1"/>
              </a:buClr>
              <a:buSzPct val="100000"/>
              <a:buFont typeface="+mj-lt"/>
              <a:buAutoNum type="arabicPeriod"/>
              <a:tabLst/>
              <a:defRPr>
                <a:solidFill>
                  <a:schemeClr val="tx1"/>
                </a:solidFill>
              </a:defRPr>
            </a:lvl2pPr>
          </a:lstStyle>
          <a:p>
            <a:pPr lvl="0"/>
            <a:r>
              <a:rPr lang="en-US" dirty="0" smtClean="0"/>
              <a:t>Section</a:t>
            </a:r>
          </a:p>
          <a:p>
            <a:pPr lvl="1"/>
            <a:r>
              <a:rPr lang="en-US" dirty="0" smtClean="0"/>
              <a:t>Section title</a:t>
            </a:r>
          </a:p>
          <a:p>
            <a:pPr marL="228600" marR="0" lvl="1" indent="-228600" algn="l" defTabSz="521437" rtl="0" eaLnBrk="1" fontAlgn="auto" latinLnBrk="0" hangingPunct="1">
              <a:lnSpc>
                <a:spcPct val="130000"/>
              </a:lnSpc>
              <a:spcBef>
                <a:spcPts val="36"/>
              </a:spcBef>
              <a:spcAft>
                <a:spcPts val="0"/>
              </a:spcAft>
              <a:buClr>
                <a:schemeClr val="tx1"/>
              </a:buClr>
              <a:buSzPct val="100000"/>
              <a:buFont typeface="+mj-lt"/>
              <a:buAutoNum type="arabicPeriod"/>
              <a:tabLst/>
              <a:defRPr/>
            </a:pPr>
            <a:r>
              <a:rPr lang="en-US" dirty="0" smtClean="0"/>
              <a:t>Section title</a:t>
            </a:r>
          </a:p>
          <a:p>
            <a:pPr marL="228600" marR="0" lvl="1" indent="-228600" algn="l" defTabSz="521437" rtl="0" eaLnBrk="1" fontAlgn="auto" latinLnBrk="0" hangingPunct="1">
              <a:lnSpc>
                <a:spcPct val="130000"/>
              </a:lnSpc>
              <a:spcBef>
                <a:spcPts val="36"/>
              </a:spcBef>
              <a:spcAft>
                <a:spcPts val="0"/>
              </a:spcAft>
              <a:buClr>
                <a:schemeClr val="tx1"/>
              </a:buClr>
              <a:buSzPct val="100000"/>
              <a:buFont typeface="+mj-lt"/>
              <a:buAutoNum type="arabicPeriod"/>
              <a:tabLst/>
              <a:defRPr/>
            </a:pPr>
            <a:r>
              <a:rPr lang="en-US" dirty="0" smtClean="0"/>
              <a:t>Section title</a:t>
            </a:r>
          </a:p>
          <a:p>
            <a:pPr marL="228600" marR="0" lvl="1" indent="-228600" algn="l" defTabSz="521437" rtl="0" eaLnBrk="1" fontAlgn="auto" latinLnBrk="0" hangingPunct="1">
              <a:lnSpc>
                <a:spcPct val="130000"/>
              </a:lnSpc>
              <a:spcBef>
                <a:spcPts val="36"/>
              </a:spcBef>
              <a:spcAft>
                <a:spcPts val="0"/>
              </a:spcAft>
              <a:buClr>
                <a:schemeClr val="tx1"/>
              </a:buClr>
              <a:buSzPct val="100000"/>
              <a:buFont typeface="+mj-lt"/>
              <a:buAutoNum type="arabicPeriod"/>
              <a:tabLst/>
              <a:defRPr/>
            </a:pPr>
            <a:r>
              <a:rPr lang="en-US" dirty="0" smtClean="0"/>
              <a:t>Section title</a:t>
            </a:r>
          </a:p>
          <a:p>
            <a:pPr marL="228600" marR="0" lvl="1" indent="-228600" algn="l" defTabSz="521437" rtl="0" eaLnBrk="1" fontAlgn="auto" latinLnBrk="0" hangingPunct="1">
              <a:lnSpc>
                <a:spcPct val="130000"/>
              </a:lnSpc>
              <a:spcBef>
                <a:spcPts val="36"/>
              </a:spcBef>
              <a:spcAft>
                <a:spcPts val="0"/>
              </a:spcAft>
              <a:buClr>
                <a:schemeClr val="tx1"/>
              </a:buClr>
              <a:buSzPct val="100000"/>
              <a:buFont typeface="+mj-lt"/>
              <a:buAutoNum type="arabicPeriod"/>
              <a:tabLst/>
              <a:defRPr/>
            </a:pPr>
            <a:r>
              <a:rPr lang="en-US" dirty="0" smtClean="0"/>
              <a:t>Section title</a:t>
            </a:r>
          </a:p>
          <a:p>
            <a:pPr marL="228600" marR="0" lvl="1" indent="-228600" algn="l" defTabSz="521437" rtl="0" eaLnBrk="1" fontAlgn="auto" latinLnBrk="0" hangingPunct="1">
              <a:lnSpc>
                <a:spcPct val="130000"/>
              </a:lnSpc>
              <a:spcBef>
                <a:spcPts val="36"/>
              </a:spcBef>
              <a:spcAft>
                <a:spcPts val="0"/>
              </a:spcAft>
              <a:buClr>
                <a:schemeClr val="tx1"/>
              </a:buClr>
              <a:buSzPct val="100000"/>
              <a:buFont typeface="+mj-lt"/>
              <a:buAutoNum type="arabicPeriod"/>
              <a:tabLst/>
              <a:defRPr/>
            </a:pPr>
            <a:r>
              <a:rPr lang="en-US" dirty="0" smtClean="0"/>
              <a:t>Section title</a:t>
            </a:r>
          </a:p>
          <a:p>
            <a:pPr marL="228600" marR="0" lvl="1" indent="-228600" algn="l" defTabSz="521437" rtl="0" eaLnBrk="1" fontAlgn="auto" latinLnBrk="0" hangingPunct="1">
              <a:lnSpc>
                <a:spcPct val="130000"/>
              </a:lnSpc>
              <a:spcBef>
                <a:spcPts val="36"/>
              </a:spcBef>
              <a:spcAft>
                <a:spcPts val="0"/>
              </a:spcAft>
              <a:buClr>
                <a:schemeClr val="tx1"/>
              </a:buClr>
              <a:buSzPct val="100000"/>
              <a:buFont typeface="+mj-lt"/>
              <a:buAutoNum type="arabicPeriod"/>
              <a:tabLst/>
              <a:defRPr/>
            </a:pPr>
            <a:r>
              <a:rPr lang="en-US" dirty="0" smtClean="0"/>
              <a:t>Section title</a:t>
            </a:r>
          </a:p>
        </p:txBody>
      </p:sp>
      <p:sp>
        <p:nvSpPr>
          <p:cNvPr id="14" name="Text Placeholder 12"/>
          <p:cNvSpPr>
            <a:spLocks noGrp="1"/>
          </p:cNvSpPr>
          <p:nvPr>
            <p:ph type="body" sz="quarter" idx="19" hasCustomPrompt="1"/>
          </p:nvPr>
        </p:nvSpPr>
        <p:spPr>
          <a:xfrm>
            <a:off x="527050" y="4446924"/>
            <a:ext cx="9620250" cy="1872234"/>
          </a:xfrm>
        </p:spPr>
        <p:txBody>
          <a:bodyPr/>
          <a:lstStyle>
            <a:lvl1pPr>
              <a:defRPr/>
            </a:lvl1pPr>
            <a:lvl2pPr marL="228600" marR="0" indent="-228600" algn="l" defTabSz="521437" rtl="0" eaLnBrk="1" fontAlgn="auto" latinLnBrk="0" hangingPunct="1">
              <a:lnSpc>
                <a:spcPct val="130000"/>
              </a:lnSpc>
              <a:spcBef>
                <a:spcPts val="36"/>
              </a:spcBef>
              <a:spcAft>
                <a:spcPts val="0"/>
              </a:spcAft>
              <a:buClr>
                <a:schemeClr val="tx1"/>
              </a:buClr>
              <a:buSzPct val="100000"/>
              <a:buFont typeface="+mj-lt"/>
              <a:buAutoNum type="alphaUcPeriod"/>
              <a:tabLst/>
              <a:defRPr>
                <a:solidFill>
                  <a:schemeClr val="tx1"/>
                </a:solidFill>
              </a:defRPr>
            </a:lvl2pPr>
          </a:lstStyle>
          <a:p>
            <a:pPr lvl="0"/>
            <a:r>
              <a:rPr lang="en-US" dirty="0" smtClean="0"/>
              <a:t>Appendix</a:t>
            </a:r>
          </a:p>
          <a:p>
            <a:pPr lvl="1"/>
            <a:r>
              <a:rPr lang="en-US" dirty="0" smtClean="0"/>
              <a:t>Appendix title</a:t>
            </a:r>
          </a:p>
          <a:p>
            <a:pPr marL="228600" marR="0" lvl="1" indent="-228600" algn="l" defTabSz="521437" rtl="0" eaLnBrk="1" fontAlgn="auto" latinLnBrk="0" hangingPunct="1">
              <a:lnSpc>
                <a:spcPct val="130000"/>
              </a:lnSpc>
              <a:spcBef>
                <a:spcPts val="36"/>
              </a:spcBef>
              <a:spcAft>
                <a:spcPts val="0"/>
              </a:spcAft>
              <a:buClr>
                <a:schemeClr val="tx1"/>
              </a:buClr>
              <a:buSzPct val="100000"/>
              <a:buFont typeface="+mj-lt"/>
              <a:buAutoNum type="alphaUcPeriod"/>
              <a:tabLst/>
              <a:defRPr/>
            </a:pPr>
            <a:r>
              <a:rPr lang="en-US" dirty="0" smtClean="0"/>
              <a:t>Appendix title</a:t>
            </a:r>
          </a:p>
          <a:p>
            <a:pPr marL="228600" marR="0" lvl="1" indent="-228600" algn="l" defTabSz="521437" rtl="0" eaLnBrk="1" fontAlgn="auto" latinLnBrk="0" hangingPunct="1">
              <a:lnSpc>
                <a:spcPct val="130000"/>
              </a:lnSpc>
              <a:spcBef>
                <a:spcPts val="36"/>
              </a:spcBef>
              <a:spcAft>
                <a:spcPts val="0"/>
              </a:spcAft>
              <a:buClr>
                <a:schemeClr val="tx1"/>
              </a:buClr>
              <a:buSzPct val="100000"/>
              <a:buFont typeface="+mj-lt"/>
              <a:buAutoNum type="alphaUcPeriod"/>
              <a:tabLst/>
              <a:defRPr/>
            </a:pPr>
            <a:r>
              <a:rPr lang="en-US" dirty="0" smtClean="0"/>
              <a:t>Appendix title</a:t>
            </a:r>
          </a:p>
          <a:p>
            <a:pPr lvl="1"/>
            <a:endParaRPr lang="en-US" dirty="0" smtClean="0"/>
          </a:p>
        </p:txBody>
      </p:sp>
      <p:sp>
        <p:nvSpPr>
          <p:cNvPr id="11" name="Slide Number Placeholder 5"/>
          <p:cNvSpPr>
            <a:spLocks noGrp="1"/>
          </p:cNvSpPr>
          <p:nvPr>
            <p:ph type="sldNum" sz="quarter" idx="4"/>
          </p:nvPr>
        </p:nvSpPr>
        <p:spPr>
          <a:xfrm>
            <a:off x="9732579" y="7159624"/>
            <a:ext cx="698876" cy="196851"/>
          </a:xfrm>
          <a:prstGeom prst="rect">
            <a:avLst/>
          </a:prstGeom>
        </p:spPr>
        <p:txBody>
          <a:bodyPr vert="horz" lIns="104287" tIns="52144" rIns="104287" bIns="52144" rtlCol="0" anchor="ctr"/>
          <a:lstStyle>
            <a:lvl1pPr algn="r">
              <a:defRPr sz="1200" b="1">
                <a:solidFill>
                  <a:schemeClr val="tx2"/>
                </a:solidFill>
              </a:defRPr>
            </a:lvl1pPr>
          </a:lstStyle>
          <a:p>
            <a:fld id="{276DE07D-12F9-FF40-B07B-9B015B6B1FBE}" type="slidenum">
              <a:rPr lang="en-GB" smtClean="0"/>
              <a:pPr/>
              <a:t>‹#›</a:t>
            </a:fld>
            <a:endParaRPr lang="en-GB" dirty="0"/>
          </a:p>
        </p:txBody>
      </p:sp>
      <p:sp>
        <p:nvSpPr>
          <p:cNvPr id="12" name="Footer Placeholder 8"/>
          <p:cNvSpPr>
            <a:spLocks noGrp="1"/>
          </p:cNvSpPr>
          <p:nvPr>
            <p:ph type="ftr" sz="quarter" idx="3"/>
          </p:nvPr>
        </p:nvSpPr>
        <p:spPr>
          <a:xfrm>
            <a:off x="514349" y="7159624"/>
            <a:ext cx="6279855" cy="196851"/>
          </a:xfrm>
          <a:prstGeom prst="rect">
            <a:avLst/>
          </a:prstGeom>
        </p:spPr>
        <p:txBody>
          <a:bodyPr vert="horz" lIns="91440" tIns="45720" rIns="91440" bIns="45720" rtlCol="0" anchor="ctr"/>
          <a:lstStyle>
            <a:lvl1pPr algn="l">
              <a:defRPr sz="1000">
                <a:solidFill>
                  <a:srgbClr val="8989A0"/>
                </a:solidFill>
              </a:defRPr>
            </a:lvl1pPr>
          </a:lstStyle>
          <a:p>
            <a:r>
              <a:rPr lang="en-GB" smtClean="0"/>
              <a:t>Market Analytics: Olefins - 2020</a:t>
            </a:r>
            <a:endParaRPr lang="en-GB" dirty="0" smtClean="0"/>
          </a:p>
        </p:txBody>
      </p:sp>
      <p:sp>
        <p:nvSpPr>
          <p:cNvPr id="16" name="Date Placeholder 1"/>
          <p:cNvSpPr>
            <a:spLocks noGrp="1"/>
          </p:cNvSpPr>
          <p:nvPr>
            <p:ph type="dt" sz="half" idx="2"/>
          </p:nvPr>
        </p:nvSpPr>
        <p:spPr bwMode="gray">
          <a:xfrm>
            <a:off x="6459523" y="7132889"/>
            <a:ext cx="3251384" cy="210886"/>
          </a:xfrm>
          <a:prstGeom prst="rect">
            <a:avLst/>
          </a:prstGeom>
        </p:spPr>
        <p:txBody>
          <a:bodyPr/>
          <a:lstStyle>
            <a:lvl1pPr algn="r">
              <a:defRPr sz="1000" b="0">
                <a:solidFill>
                  <a:srgbClr val="8989A0"/>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1459806937"/>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648479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5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gray">
          <a:xfrm>
            <a:off x="1017533" y="2991853"/>
            <a:ext cx="8750969" cy="1507958"/>
          </a:xfrm>
          <a:prstGeom prst="rect">
            <a:avLst/>
          </a:prstGeom>
          <a:solidFill>
            <a:srgbClr val="0070CD"/>
          </a:solidFill>
        </p:spPr>
        <p:txBody>
          <a:bodyPr vert="horz" lIns="182880" tIns="52144" rIns="182880" bIns="52144" rtlCol="0">
            <a:normAutofit/>
          </a:bodyPr>
          <a:lstStyle/>
          <a:p>
            <a:pPr lvl="0" indent="0">
              <a:lnSpc>
                <a:spcPct val="120000"/>
              </a:lnSpc>
              <a:spcBef>
                <a:spcPts val="0"/>
              </a:spcBef>
              <a:buFontTx/>
              <a:buNone/>
            </a:pPr>
            <a:endParaRPr lang="en-GB" sz="1800" b="0" dirty="0" smtClean="0">
              <a:solidFill>
                <a:srgbClr val="FFFFFF"/>
              </a:solidFill>
              <a:latin typeface="Arial"/>
              <a:cs typeface="Arial"/>
            </a:endParaRPr>
          </a:p>
        </p:txBody>
      </p:sp>
      <p:sp>
        <p:nvSpPr>
          <p:cNvPr id="12" name="Title 1"/>
          <p:cNvSpPr>
            <a:spLocks noGrp="1"/>
          </p:cNvSpPr>
          <p:nvPr>
            <p:ph type="ctrTitle" hasCustomPrompt="1"/>
          </p:nvPr>
        </p:nvSpPr>
        <p:spPr bwMode="gray">
          <a:xfrm>
            <a:off x="1138089" y="2991852"/>
            <a:ext cx="8509856" cy="930443"/>
          </a:xfrm>
        </p:spPr>
        <p:txBody>
          <a:bodyPr anchor="t" anchorCtr="0"/>
          <a:lstStyle>
            <a:lvl1pPr algn="l">
              <a:lnSpc>
                <a:spcPct val="100000"/>
              </a:lnSpc>
              <a:defRPr sz="3200" b="0" baseline="0">
                <a:solidFill>
                  <a:schemeClr val="bg1"/>
                </a:solidFill>
                <a:latin typeface="+mj-lt"/>
                <a:cs typeface="Arial"/>
              </a:defRPr>
            </a:lvl1pPr>
          </a:lstStyle>
          <a:p>
            <a:r>
              <a:rPr lang="en-GB" noProof="0" dirty="0" smtClean="0"/>
              <a:t>&lt;Insert title of slide&gt;</a:t>
            </a:r>
            <a:endParaRPr lang="en-GB" noProof="0" dirty="0"/>
          </a:p>
        </p:txBody>
      </p:sp>
      <p:sp>
        <p:nvSpPr>
          <p:cNvPr id="7" name="Subtitle 2"/>
          <p:cNvSpPr>
            <a:spLocks noGrp="1"/>
          </p:cNvSpPr>
          <p:nvPr>
            <p:ph type="subTitle" idx="1" hasCustomPrompt="1"/>
          </p:nvPr>
        </p:nvSpPr>
        <p:spPr bwMode="gray">
          <a:xfrm>
            <a:off x="1133554" y="3994483"/>
            <a:ext cx="8518926" cy="505327"/>
          </a:xfrm>
          <a:prstGeom prst="rect">
            <a:avLst/>
          </a:prstGeom>
        </p:spPr>
        <p:txBody>
          <a:bodyPr lIns="0">
            <a:normAutofit/>
          </a:bodyPr>
          <a:lstStyle>
            <a:lvl1pPr marL="0" indent="0" algn="l">
              <a:spcBef>
                <a:spcPts val="0"/>
              </a:spcBef>
              <a:buNone/>
              <a:defRPr sz="2000" b="0">
                <a:solidFill>
                  <a:schemeClr val="bg1"/>
                </a:solidFill>
                <a:latin typeface="Arial"/>
                <a:cs typeface="Arial"/>
              </a:defRPr>
            </a:lvl1pPr>
            <a:lvl2pPr marL="497768" indent="0" algn="ctr">
              <a:buNone/>
              <a:defRPr>
                <a:solidFill>
                  <a:schemeClr val="tx1">
                    <a:tint val="75000"/>
                  </a:schemeClr>
                </a:solidFill>
              </a:defRPr>
            </a:lvl2pPr>
            <a:lvl3pPr marL="995536" indent="0" algn="ctr">
              <a:buNone/>
              <a:defRPr>
                <a:solidFill>
                  <a:schemeClr val="tx1">
                    <a:tint val="75000"/>
                  </a:schemeClr>
                </a:solidFill>
              </a:defRPr>
            </a:lvl3pPr>
            <a:lvl4pPr marL="1493303" indent="0" algn="ctr">
              <a:buNone/>
              <a:defRPr>
                <a:solidFill>
                  <a:schemeClr val="tx1">
                    <a:tint val="75000"/>
                  </a:schemeClr>
                </a:solidFill>
              </a:defRPr>
            </a:lvl4pPr>
            <a:lvl5pPr marL="1991071" indent="0" algn="ctr">
              <a:buNone/>
              <a:defRPr>
                <a:solidFill>
                  <a:schemeClr val="tx1">
                    <a:tint val="75000"/>
                  </a:schemeClr>
                </a:solidFill>
              </a:defRPr>
            </a:lvl5pPr>
            <a:lvl6pPr marL="2488839" indent="0" algn="ctr">
              <a:buNone/>
              <a:defRPr>
                <a:solidFill>
                  <a:schemeClr val="tx1">
                    <a:tint val="75000"/>
                  </a:schemeClr>
                </a:solidFill>
              </a:defRPr>
            </a:lvl6pPr>
            <a:lvl7pPr marL="2986607" indent="0" algn="ctr">
              <a:buNone/>
              <a:defRPr>
                <a:solidFill>
                  <a:schemeClr val="tx1">
                    <a:tint val="75000"/>
                  </a:schemeClr>
                </a:solidFill>
              </a:defRPr>
            </a:lvl7pPr>
            <a:lvl8pPr marL="3484376" indent="0" algn="ctr">
              <a:buNone/>
              <a:defRPr>
                <a:solidFill>
                  <a:schemeClr val="tx1">
                    <a:tint val="75000"/>
                  </a:schemeClr>
                </a:solidFill>
              </a:defRPr>
            </a:lvl8pPr>
            <a:lvl9pPr marL="3982143" indent="0" algn="ctr">
              <a:buNone/>
              <a:defRPr>
                <a:solidFill>
                  <a:schemeClr val="tx1">
                    <a:tint val="75000"/>
                  </a:schemeClr>
                </a:solidFill>
              </a:defRPr>
            </a:lvl9pPr>
          </a:lstStyle>
          <a:p>
            <a:r>
              <a:rPr lang="en-GB" noProof="0" dirty="0" smtClean="0"/>
              <a:t>&lt;Insert subtitle here&gt;</a:t>
            </a:r>
            <a:endParaRPr lang="en-GB" noProof="0" dirty="0"/>
          </a:p>
        </p:txBody>
      </p:sp>
      <p:sp>
        <p:nvSpPr>
          <p:cNvPr id="8" name="Slide Number Placeholder 5"/>
          <p:cNvSpPr>
            <a:spLocks noGrp="1"/>
          </p:cNvSpPr>
          <p:nvPr>
            <p:ph type="sldNum" sz="quarter" idx="12"/>
          </p:nvPr>
        </p:nvSpPr>
        <p:spPr>
          <a:xfrm>
            <a:off x="9383251" y="7159624"/>
            <a:ext cx="751426" cy="196851"/>
          </a:xfrm>
          <a:prstGeom prst="rect">
            <a:avLst/>
          </a:prstGeom>
        </p:spPr>
        <p:txBody>
          <a:bodyPr/>
          <a:lstStyle/>
          <a:p>
            <a:fld id="{276DE07D-12F9-FF40-B07B-9B015B6B1FBE}" type="slidenum">
              <a:rPr lang="en-US" smtClean="0"/>
              <a:t>‹#›</a:t>
            </a:fld>
            <a:endParaRPr lang="en-US" dirty="0"/>
          </a:p>
        </p:txBody>
      </p:sp>
      <p:sp>
        <p:nvSpPr>
          <p:cNvPr id="2" name="TextBox 1"/>
          <p:cNvSpPr txBox="1"/>
          <p:nvPr userDrawn="1"/>
        </p:nvSpPr>
        <p:spPr>
          <a:xfrm>
            <a:off x="758094" y="7186206"/>
            <a:ext cx="914400" cy="914400"/>
          </a:xfrm>
          <a:prstGeom prst="rect">
            <a:avLst/>
          </a:prstGeom>
          <a:noFill/>
        </p:spPr>
        <p:txBody>
          <a:bodyPr wrap="none" rtlCol="0">
            <a:noAutofit/>
          </a:bodyPr>
          <a:lstStyle/>
          <a:p>
            <a:endParaRPr lang="en-US" sz="1800" dirty="0" err="1" smtClean="0"/>
          </a:p>
        </p:txBody>
      </p:sp>
      <p:pic>
        <p:nvPicPr>
          <p:cNvPr id="9" name="Picture 8" descr="Nexant_Logo_PNG_colo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606523" y="86072"/>
            <a:ext cx="1721107" cy="626292"/>
          </a:xfrm>
          <a:prstGeom prst="rect">
            <a:avLst/>
          </a:prstGeom>
        </p:spPr>
      </p:pic>
    </p:spTree>
    <p:extLst>
      <p:ext uri="{BB962C8B-B14F-4D97-AF65-F5344CB8AC3E}">
        <p14:creationId xmlns:p14="http://schemas.microsoft.com/office/powerpoint/2010/main" val="1062812310"/>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6169625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64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hasCustomPrompt="1"/>
          </p:nvPr>
        </p:nvSpPr>
        <p:spPr/>
        <p:txBody>
          <a:bodyPr/>
          <a:lstStyle/>
          <a:p>
            <a:r>
              <a:rPr lang="en-US" dirty="0" smtClean="0"/>
              <a:t>Click to edit Master title style - 28pt Bold</a:t>
            </a:r>
            <a:endParaRPr lang="en-US" dirty="0"/>
          </a:p>
        </p:txBody>
      </p:sp>
      <p:sp>
        <p:nvSpPr>
          <p:cNvPr id="15" name="Text Placeholder 2"/>
          <p:cNvSpPr>
            <a:spLocks noGrp="1"/>
          </p:cNvSpPr>
          <p:nvPr>
            <p:ph idx="1" hasCustomPrompt="1"/>
          </p:nvPr>
        </p:nvSpPr>
        <p:spPr>
          <a:xfrm>
            <a:off x="527050" y="1452563"/>
            <a:ext cx="9610501" cy="5478462"/>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p:txBody>
      </p:sp>
      <p:cxnSp>
        <p:nvCxnSpPr>
          <p:cNvPr id="16" name="Straight Connector 15"/>
          <p:cNvCxnSpPr/>
          <p:nvPr userDrawn="1"/>
        </p:nvCxnSpPr>
        <p:spPr bwMode="gray">
          <a:xfrm>
            <a:off x="504893" y="1324825"/>
            <a:ext cx="9668350"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a:off x="512915" y="1324826"/>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a:spLocks noGrp="1"/>
          </p:cNvSpPr>
          <p:nvPr>
            <p:ph type="sldNum" sz="quarter" idx="4"/>
          </p:nvPr>
        </p:nvSpPr>
        <p:spPr>
          <a:xfrm>
            <a:off x="9732579" y="7159624"/>
            <a:ext cx="698876" cy="196851"/>
          </a:xfrm>
          <a:prstGeom prst="rect">
            <a:avLst/>
          </a:prstGeom>
        </p:spPr>
        <p:txBody>
          <a:bodyPr vert="horz" lIns="104287" tIns="52144" rIns="104287" bIns="52144" rtlCol="0" anchor="ctr"/>
          <a:lstStyle>
            <a:lvl1pPr algn="r">
              <a:defRPr sz="1200" b="1">
                <a:solidFill>
                  <a:schemeClr val="tx2"/>
                </a:solidFill>
              </a:defRPr>
            </a:lvl1pPr>
          </a:lstStyle>
          <a:p>
            <a:fld id="{276DE07D-12F9-FF40-B07B-9B015B6B1FBE}" type="slidenum">
              <a:rPr lang="en-GB" smtClean="0"/>
              <a:pPr/>
              <a:t>‹#›</a:t>
            </a:fld>
            <a:endParaRPr lang="en-GB" dirty="0"/>
          </a:p>
        </p:txBody>
      </p:sp>
      <p:sp>
        <p:nvSpPr>
          <p:cNvPr id="9" name="Footer Placeholder 8"/>
          <p:cNvSpPr>
            <a:spLocks noGrp="1"/>
          </p:cNvSpPr>
          <p:nvPr>
            <p:ph type="ftr" sz="quarter" idx="3"/>
          </p:nvPr>
        </p:nvSpPr>
        <p:spPr>
          <a:xfrm>
            <a:off x="514349" y="7159624"/>
            <a:ext cx="6279855" cy="196851"/>
          </a:xfrm>
          <a:prstGeom prst="rect">
            <a:avLst/>
          </a:prstGeom>
        </p:spPr>
        <p:txBody>
          <a:bodyPr vert="horz" lIns="91440" tIns="45720" rIns="91440" bIns="45720" rtlCol="0" anchor="ctr"/>
          <a:lstStyle>
            <a:lvl1pPr algn="l">
              <a:defRPr sz="1000">
                <a:solidFill>
                  <a:srgbClr val="8989A0"/>
                </a:solidFill>
              </a:defRPr>
            </a:lvl1pPr>
          </a:lstStyle>
          <a:p>
            <a:r>
              <a:rPr lang="en-GB" smtClean="0"/>
              <a:t>Market Analytics: Olefins - 2020</a:t>
            </a:r>
            <a:endParaRPr lang="en-GB" dirty="0" smtClean="0"/>
          </a:p>
        </p:txBody>
      </p:sp>
      <p:sp>
        <p:nvSpPr>
          <p:cNvPr id="11" name="Date Placeholder 1"/>
          <p:cNvSpPr>
            <a:spLocks noGrp="1"/>
          </p:cNvSpPr>
          <p:nvPr>
            <p:ph type="dt" sz="half" idx="2"/>
          </p:nvPr>
        </p:nvSpPr>
        <p:spPr bwMode="gray">
          <a:xfrm>
            <a:off x="6459523" y="7132889"/>
            <a:ext cx="3251384" cy="210886"/>
          </a:xfrm>
          <a:prstGeom prst="rect">
            <a:avLst/>
          </a:prstGeom>
        </p:spPr>
        <p:txBody>
          <a:bodyPr/>
          <a:lstStyle>
            <a:lvl1pPr algn="r">
              <a:defRPr sz="1000" b="0">
                <a:solidFill>
                  <a:srgbClr val="8989A0"/>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2936280225"/>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US" dirty="0" smtClean="0"/>
              <a:t>Click to edit Master title style - 28pt Bold</a:t>
            </a:r>
            <a:endParaRPr lang="en-US" dirty="0"/>
          </a:p>
        </p:txBody>
      </p:sp>
      <p:cxnSp>
        <p:nvCxnSpPr>
          <p:cNvPr id="17" name="Straight Connector 16"/>
          <p:cNvCxnSpPr/>
          <p:nvPr userDrawn="1"/>
        </p:nvCxnSpPr>
        <p:spPr bwMode="gray">
          <a:xfrm>
            <a:off x="504893" y="1324825"/>
            <a:ext cx="9668350"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gray">
          <a:xfrm>
            <a:off x="512915" y="1324826"/>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idx="1" hasCustomPrompt="1"/>
          </p:nvPr>
        </p:nvSpPr>
        <p:spPr>
          <a:xfrm>
            <a:off x="538843" y="1452563"/>
            <a:ext cx="4733246" cy="5478462"/>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p:txBody>
      </p:sp>
      <p:sp>
        <p:nvSpPr>
          <p:cNvPr id="11" name="Text Placeholder 2"/>
          <p:cNvSpPr>
            <a:spLocks noGrp="1"/>
          </p:cNvSpPr>
          <p:nvPr>
            <p:ph idx="18" hasCustomPrompt="1"/>
          </p:nvPr>
        </p:nvSpPr>
        <p:spPr>
          <a:xfrm>
            <a:off x="5402263" y="1452563"/>
            <a:ext cx="4735288" cy="5478462"/>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p:txBody>
      </p:sp>
      <p:sp>
        <p:nvSpPr>
          <p:cNvPr id="9" name="Slide Number Placeholder 5"/>
          <p:cNvSpPr>
            <a:spLocks noGrp="1"/>
          </p:cNvSpPr>
          <p:nvPr>
            <p:ph type="sldNum" sz="quarter" idx="4"/>
          </p:nvPr>
        </p:nvSpPr>
        <p:spPr>
          <a:xfrm>
            <a:off x="9732579" y="7159624"/>
            <a:ext cx="698876" cy="196851"/>
          </a:xfrm>
          <a:prstGeom prst="rect">
            <a:avLst/>
          </a:prstGeom>
        </p:spPr>
        <p:txBody>
          <a:bodyPr vert="horz" lIns="104287" tIns="52144" rIns="104287" bIns="52144" rtlCol="0" anchor="ctr"/>
          <a:lstStyle>
            <a:lvl1pPr algn="r">
              <a:defRPr sz="1200" b="1">
                <a:solidFill>
                  <a:schemeClr val="tx2"/>
                </a:solidFill>
              </a:defRPr>
            </a:lvl1pPr>
          </a:lstStyle>
          <a:p>
            <a:fld id="{276DE07D-12F9-FF40-B07B-9B015B6B1FBE}" type="slidenum">
              <a:rPr lang="en-GB" smtClean="0"/>
              <a:pPr/>
              <a:t>‹#›</a:t>
            </a:fld>
            <a:endParaRPr lang="en-GB" dirty="0"/>
          </a:p>
        </p:txBody>
      </p:sp>
      <p:sp>
        <p:nvSpPr>
          <p:cNvPr id="12" name="Footer Placeholder 8"/>
          <p:cNvSpPr>
            <a:spLocks noGrp="1"/>
          </p:cNvSpPr>
          <p:nvPr>
            <p:ph type="ftr" sz="quarter" idx="3"/>
          </p:nvPr>
        </p:nvSpPr>
        <p:spPr>
          <a:xfrm>
            <a:off x="514349" y="7159624"/>
            <a:ext cx="6279855" cy="196851"/>
          </a:xfrm>
          <a:prstGeom prst="rect">
            <a:avLst/>
          </a:prstGeom>
        </p:spPr>
        <p:txBody>
          <a:bodyPr vert="horz" lIns="91440" tIns="45720" rIns="91440" bIns="45720" rtlCol="0" anchor="ctr"/>
          <a:lstStyle>
            <a:lvl1pPr algn="l">
              <a:defRPr sz="1000">
                <a:solidFill>
                  <a:srgbClr val="8989A0"/>
                </a:solidFill>
              </a:defRPr>
            </a:lvl1pPr>
          </a:lstStyle>
          <a:p>
            <a:r>
              <a:rPr lang="en-GB" smtClean="0"/>
              <a:t>Market Analytics: Olefins - 2020</a:t>
            </a:r>
            <a:endParaRPr lang="en-GB" dirty="0" smtClean="0"/>
          </a:p>
        </p:txBody>
      </p:sp>
      <p:sp>
        <p:nvSpPr>
          <p:cNvPr id="13" name="Date Placeholder 1"/>
          <p:cNvSpPr>
            <a:spLocks noGrp="1"/>
          </p:cNvSpPr>
          <p:nvPr>
            <p:ph type="dt" sz="half" idx="2"/>
          </p:nvPr>
        </p:nvSpPr>
        <p:spPr bwMode="gray">
          <a:xfrm>
            <a:off x="6459523" y="7132889"/>
            <a:ext cx="3251384" cy="210886"/>
          </a:xfrm>
          <a:prstGeom prst="rect">
            <a:avLst/>
          </a:prstGeom>
        </p:spPr>
        <p:txBody>
          <a:bodyPr/>
          <a:lstStyle>
            <a:lvl1pPr algn="r">
              <a:defRPr sz="1000" b="0">
                <a:solidFill>
                  <a:srgbClr val="8989A0"/>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3812728548"/>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s - single Doubl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748485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60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itle 4"/>
          <p:cNvSpPr>
            <a:spLocks noGrp="1"/>
          </p:cNvSpPr>
          <p:nvPr>
            <p:ph type="title" hasCustomPrompt="1"/>
          </p:nvPr>
        </p:nvSpPr>
        <p:spPr/>
        <p:txBody>
          <a:bodyPr/>
          <a:lstStyle/>
          <a:p>
            <a:r>
              <a:rPr lang="en-US" dirty="0" smtClean="0"/>
              <a:t>Click to edit Master title style - 28pt Bold</a:t>
            </a:r>
            <a:endParaRPr lang="en-US" dirty="0"/>
          </a:p>
        </p:txBody>
      </p:sp>
      <p:cxnSp>
        <p:nvCxnSpPr>
          <p:cNvPr id="18" name="Straight Connector 17"/>
          <p:cNvCxnSpPr/>
          <p:nvPr userDrawn="1"/>
        </p:nvCxnSpPr>
        <p:spPr bwMode="gray">
          <a:xfrm>
            <a:off x="504893" y="1324825"/>
            <a:ext cx="9668350"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gray">
          <a:xfrm>
            <a:off x="512915" y="1324826"/>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2"/>
          <p:cNvSpPr>
            <a:spLocks noGrp="1"/>
          </p:cNvSpPr>
          <p:nvPr>
            <p:ph idx="1" hasCustomPrompt="1"/>
          </p:nvPr>
        </p:nvSpPr>
        <p:spPr>
          <a:xfrm>
            <a:off x="538164" y="1452563"/>
            <a:ext cx="3127374" cy="5478462"/>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p:txBody>
      </p:sp>
      <p:sp>
        <p:nvSpPr>
          <p:cNvPr id="14" name="Text Placeholder 2"/>
          <p:cNvSpPr>
            <a:spLocks noGrp="1"/>
          </p:cNvSpPr>
          <p:nvPr>
            <p:ph idx="18" hasCustomPrompt="1"/>
          </p:nvPr>
        </p:nvSpPr>
        <p:spPr>
          <a:xfrm>
            <a:off x="3811588" y="1452563"/>
            <a:ext cx="6325963" cy="5478462"/>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p:txBody>
      </p:sp>
      <p:sp>
        <p:nvSpPr>
          <p:cNvPr id="10" name="Slide Number Placeholder 5"/>
          <p:cNvSpPr>
            <a:spLocks noGrp="1"/>
          </p:cNvSpPr>
          <p:nvPr>
            <p:ph type="sldNum" sz="quarter" idx="4"/>
          </p:nvPr>
        </p:nvSpPr>
        <p:spPr>
          <a:xfrm>
            <a:off x="9732579" y="7159624"/>
            <a:ext cx="698876" cy="196851"/>
          </a:xfrm>
          <a:prstGeom prst="rect">
            <a:avLst/>
          </a:prstGeom>
        </p:spPr>
        <p:txBody>
          <a:bodyPr vert="horz" lIns="104287" tIns="52144" rIns="104287" bIns="52144" rtlCol="0" anchor="ctr"/>
          <a:lstStyle>
            <a:lvl1pPr algn="r">
              <a:defRPr sz="1200" b="1">
                <a:solidFill>
                  <a:schemeClr val="tx2"/>
                </a:solidFill>
              </a:defRPr>
            </a:lvl1pPr>
          </a:lstStyle>
          <a:p>
            <a:fld id="{276DE07D-12F9-FF40-B07B-9B015B6B1FBE}" type="slidenum">
              <a:rPr lang="en-GB" smtClean="0"/>
              <a:pPr/>
              <a:t>‹#›</a:t>
            </a:fld>
            <a:endParaRPr lang="en-GB" dirty="0"/>
          </a:p>
        </p:txBody>
      </p:sp>
      <p:sp>
        <p:nvSpPr>
          <p:cNvPr id="12" name="Footer Placeholder 8"/>
          <p:cNvSpPr>
            <a:spLocks noGrp="1"/>
          </p:cNvSpPr>
          <p:nvPr>
            <p:ph type="ftr" sz="quarter" idx="3"/>
          </p:nvPr>
        </p:nvSpPr>
        <p:spPr>
          <a:xfrm>
            <a:off x="514349" y="7159624"/>
            <a:ext cx="6279855" cy="196851"/>
          </a:xfrm>
          <a:prstGeom prst="rect">
            <a:avLst/>
          </a:prstGeom>
        </p:spPr>
        <p:txBody>
          <a:bodyPr vert="horz" lIns="91440" tIns="45720" rIns="91440" bIns="45720" rtlCol="0" anchor="ctr"/>
          <a:lstStyle>
            <a:lvl1pPr algn="l">
              <a:defRPr sz="1000">
                <a:solidFill>
                  <a:srgbClr val="8989A0"/>
                </a:solidFill>
              </a:defRPr>
            </a:lvl1pPr>
          </a:lstStyle>
          <a:p>
            <a:r>
              <a:rPr lang="en-GB" smtClean="0"/>
              <a:t>Market Analytics: Olefins - 2020</a:t>
            </a:r>
            <a:endParaRPr lang="en-GB" dirty="0" smtClean="0"/>
          </a:p>
        </p:txBody>
      </p:sp>
      <p:sp>
        <p:nvSpPr>
          <p:cNvPr id="15" name="Date Placeholder 1"/>
          <p:cNvSpPr>
            <a:spLocks noGrp="1"/>
          </p:cNvSpPr>
          <p:nvPr>
            <p:ph type="dt" sz="half" idx="2"/>
          </p:nvPr>
        </p:nvSpPr>
        <p:spPr bwMode="gray">
          <a:xfrm>
            <a:off x="6459523" y="7132889"/>
            <a:ext cx="3251384" cy="210886"/>
          </a:xfrm>
          <a:prstGeom prst="rect">
            <a:avLst/>
          </a:prstGeom>
        </p:spPr>
        <p:txBody>
          <a:bodyPr/>
          <a:lstStyle>
            <a:lvl1pPr algn="r">
              <a:defRPr sz="1000" b="0">
                <a:solidFill>
                  <a:srgbClr val="8989A0"/>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229168871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720861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63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hasCustomPrompt="1"/>
          </p:nvPr>
        </p:nvSpPr>
        <p:spPr/>
        <p:txBody>
          <a:bodyPr/>
          <a:lstStyle/>
          <a:p>
            <a:r>
              <a:rPr lang="en-US" dirty="0" smtClean="0"/>
              <a:t>Click to edit Master title style - 28pt Bold</a:t>
            </a:r>
            <a:endParaRPr lang="en-US" dirty="0"/>
          </a:p>
        </p:txBody>
      </p:sp>
      <p:cxnSp>
        <p:nvCxnSpPr>
          <p:cNvPr id="20" name="Straight Connector 19"/>
          <p:cNvCxnSpPr/>
          <p:nvPr userDrawn="1"/>
        </p:nvCxnSpPr>
        <p:spPr bwMode="gray">
          <a:xfrm>
            <a:off x="504893" y="1324825"/>
            <a:ext cx="9668350"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gray">
          <a:xfrm>
            <a:off x="512915" y="1324826"/>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2"/>
          <p:cNvSpPr>
            <a:spLocks noGrp="1"/>
          </p:cNvSpPr>
          <p:nvPr>
            <p:ph idx="1" hasCustomPrompt="1"/>
          </p:nvPr>
        </p:nvSpPr>
        <p:spPr>
          <a:xfrm>
            <a:off x="538842" y="1452563"/>
            <a:ext cx="3126696" cy="5478462"/>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p:txBody>
      </p:sp>
      <p:sp>
        <p:nvSpPr>
          <p:cNvPr id="14" name="Text Placeholder 2"/>
          <p:cNvSpPr>
            <a:spLocks noGrp="1"/>
          </p:cNvSpPr>
          <p:nvPr>
            <p:ph idx="19" hasCustomPrompt="1"/>
          </p:nvPr>
        </p:nvSpPr>
        <p:spPr>
          <a:xfrm>
            <a:off x="3786503" y="1445468"/>
            <a:ext cx="3136585" cy="5478462"/>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endParaRPr lang="en-US" dirty="0" smtClean="0"/>
          </a:p>
        </p:txBody>
      </p:sp>
      <p:sp>
        <p:nvSpPr>
          <p:cNvPr id="15" name="Text Placeholder 2"/>
          <p:cNvSpPr>
            <a:spLocks noGrp="1"/>
          </p:cNvSpPr>
          <p:nvPr>
            <p:ph idx="20" hasCustomPrompt="1"/>
          </p:nvPr>
        </p:nvSpPr>
        <p:spPr>
          <a:xfrm>
            <a:off x="7037387" y="1440657"/>
            <a:ext cx="3100163" cy="5478462"/>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p:txBody>
      </p:sp>
      <p:sp>
        <p:nvSpPr>
          <p:cNvPr id="12" name="Slide Number Placeholder 5"/>
          <p:cNvSpPr>
            <a:spLocks noGrp="1"/>
          </p:cNvSpPr>
          <p:nvPr>
            <p:ph type="sldNum" sz="quarter" idx="4"/>
          </p:nvPr>
        </p:nvSpPr>
        <p:spPr>
          <a:xfrm>
            <a:off x="9732579" y="7159624"/>
            <a:ext cx="698876" cy="196851"/>
          </a:xfrm>
          <a:prstGeom prst="rect">
            <a:avLst/>
          </a:prstGeom>
        </p:spPr>
        <p:txBody>
          <a:bodyPr vert="horz" lIns="104287" tIns="52144" rIns="104287" bIns="52144" rtlCol="0" anchor="ctr"/>
          <a:lstStyle>
            <a:lvl1pPr algn="r">
              <a:defRPr sz="1200" b="1">
                <a:solidFill>
                  <a:schemeClr val="tx2"/>
                </a:solidFill>
              </a:defRPr>
            </a:lvl1pPr>
          </a:lstStyle>
          <a:p>
            <a:fld id="{276DE07D-12F9-FF40-B07B-9B015B6B1FBE}" type="slidenum">
              <a:rPr lang="en-GB" smtClean="0"/>
              <a:pPr/>
              <a:t>‹#›</a:t>
            </a:fld>
            <a:endParaRPr lang="en-GB" dirty="0"/>
          </a:p>
        </p:txBody>
      </p:sp>
      <p:sp>
        <p:nvSpPr>
          <p:cNvPr id="16" name="Footer Placeholder 8"/>
          <p:cNvSpPr>
            <a:spLocks noGrp="1"/>
          </p:cNvSpPr>
          <p:nvPr>
            <p:ph type="ftr" sz="quarter" idx="3"/>
          </p:nvPr>
        </p:nvSpPr>
        <p:spPr>
          <a:xfrm>
            <a:off x="514349" y="7159624"/>
            <a:ext cx="6279855" cy="196851"/>
          </a:xfrm>
          <a:prstGeom prst="rect">
            <a:avLst/>
          </a:prstGeom>
        </p:spPr>
        <p:txBody>
          <a:bodyPr vert="horz" lIns="91440" tIns="45720" rIns="91440" bIns="45720" rtlCol="0" anchor="ctr"/>
          <a:lstStyle>
            <a:lvl1pPr algn="l">
              <a:defRPr sz="1000">
                <a:solidFill>
                  <a:srgbClr val="8989A0"/>
                </a:solidFill>
              </a:defRPr>
            </a:lvl1pPr>
          </a:lstStyle>
          <a:p>
            <a:r>
              <a:rPr lang="en-GB" smtClean="0"/>
              <a:t>Market Analytics: Olefins - 2020</a:t>
            </a:r>
            <a:endParaRPr lang="en-GB" dirty="0" smtClean="0"/>
          </a:p>
        </p:txBody>
      </p:sp>
      <p:sp>
        <p:nvSpPr>
          <p:cNvPr id="17" name="Date Placeholder 1"/>
          <p:cNvSpPr>
            <a:spLocks noGrp="1"/>
          </p:cNvSpPr>
          <p:nvPr>
            <p:ph type="dt" sz="half" idx="2"/>
          </p:nvPr>
        </p:nvSpPr>
        <p:spPr bwMode="gray">
          <a:xfrm>
            <a:off x="6459523" y="7132889"/>
            <a:ext cx="3251384" cy="210886"/>
          </a:xfrm>
          <a:prstGeom prst="rect">
            <a:avLst/>
          </a:prstGeom>
        </p:spPr>
        <p:txBody>
          <a:bodyPr/>
          <a:lstStyle>
            <a:lvl1pPr algn="r">
              <a:defRPr sz="1000" b="0">
                <a:solidFill>
                  <a:srgbClr val="8989A0"/>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778516852"/>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0"/>
          <p:cNvSpPr>
            <a:spLocks noGrp="1"/>
          </p:cNvSpPr>
          <p:nvPr>
            <p:ph type="title" hasCustomPrompt="1"/>
          </p:nvPr>
        </p:nvSpPr>
        <p:spPr/>
        <p:txBody>
          <a:bodyPr/>
          <a:lstStyle>
            <a:lvl1pPr>
              <a:defRPr sz="2800" b="1"/>
            </a:lvl1pPr>
          </a:lstStyle>
          <a:p>
            <a:r>
              <a:rPr lang="en-US" dirty="0" smtClean="0"/>
              <a:t>Click to edit Master title style - 28pt Bold</a:t>
            </a:r>
            <a:endParaRPr lang="en-US" dirty="0"/>
          </a:p>
        </p:txBody>
      </p:sp>
      <p:cxnSp>
        <p:nvCxnSpPr>
          <p:cNvPr id="13" name="Straight Connector 12"/>
          <p:cNvCxnSpPr/>
          <p:nvPr userDrawn="1"/>
        </p:nvCxnSpPr>
        <p:spPr bwMode="gray">
          <a:xfrm>
            <a:off x="504893" y="1324825"/>
            <a:ext cx="9668350"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gray">
          <a:xfrm>
            <a:off x="512915" y="1324826"/>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9732579" y="7159624"/>
            <a:ext cx="698876" cy="196851"/>
          </a:xfrm>
          <a:prstGeom prst="rect">
            <a:avLst/>
          </a:prstGeom>
        </p:spPr>
        <p:txBody>
          <a:bodyPr vert="horz" lIns="104287" tIns="52144" rIns="104287" bIns="52144" rtlCol="0" anchor="ctr"/>
          <a:lstStyle>
            <a:lvl1pPr algn="r">
              <a:defRPr sz="1200" b="1">
                <a:solidFill>
                  <a:schemeClr val="tx2"/>
                </a:solidFill>
              </a:defRPr>
            </a:lvl1pPr>
          </a:lstStyle>
          <a:p>
            <a:fld id="{276DE07D-12F9-FF40-B07B-9B015B6B1FBE}" type="slidenum">
              <a:rPr lang="en-GB" smtClean="0"/>
              <a:pPr/>
              <a:t>‹#›</a:t>
            </a:fld>
            <a:endParaRPr lang="en-GB" dirty="0"/>
          </a:p>
        </p:txBody>
      </p:sp>
      <p:sp>
        <p:nvSpPr>
          <p:cNvPr id="9" name="Footer Placeholder 8"/>
          <p:cNvSpPr>
            <a:spLocks noGrp="1"/>
          </p:cNvSpPr>
          <p:nvPr>
            <p:ph type="ftr" sz="quarter" idx="3"/>
          </p:nvPr>
        </p:nvSpPr>
        <p:spPr>
          <a:xfrm>
            <a:off x="514349" y="7159624"/>
            <a:ext cx="6279855" cy="196851"/>
          </a:xfrm>
          <a:prstGeom prst="rect">
            <a:avLst/>
          </a:prstGeom>
        </p:spPr>
        <p:txBody>
          <a:bodyPr vert="horz" lIns="91440" tIns="45720" rIns="91440" bIns="45720" rtlCol="0" anchor="ctr"/>
          <a:lstStyle>
            <a:lvl1pPr algn="l">
              <a:defRPr sz="1000">
                <a:solidFill>
                  <a:srgbClr val="8989A0"/>
                </a:solidFill>
              </a:defRPr>
            </a:lvl1pPr>
          </a:lstStyle>
          <a:p>
            <a:r>
              <a:rPr lang="en-GB" smtClean="0"/>
              <a:t>Market Analytics: Olefins - 2020</a:t>
            </a:r>
            <a:endParaRPr lang="en-GB" dirty="0" smtClean="0"/>
          </a:p>
        </p:txBody>
      </p:sp>
      <p:sp>
        <p:nvSpPr>
          <p:cNvPr id="10" name="Date Placeholder 1"/>
          <p:cNvSpPr>
            <a:spLocks noGrp="1"/>
          </p:cNvSpPr>
          <p:nvPr>
            <p:ph type="dt" sz="half" idx="2"/>
          </p:nvPr>
        </p:nvSpPr>
        <p:spPr bwMode="gray">
          <a:xfrm>
            <a:off x="6459523" y="7132889"/>
            <a:ext cx="3251384" cy="210886"/>
          </a:xfrm>
          <a:prstGeom prst="rect">
            <a:avLst/>
          </a:prstGeom>
        </p:spPr>
        <p:txBody>
          <a:bodyPr/>
          <a:lstStyle>
            <a:lvl1pPr algn="r">
              <a:defRPr sz="1000" b="0">
                <a:solidFill>
                  <a:srgbClr val="8989A0"/>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388795641"/>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vmlDrawing" Target="../drawings/vmlDrawing1.v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7"/>
            </p:custDataLst>
            <p:extLst>
              <p:ext uri="{D42A27DB-BD31-4B8C-83A1-F6EECF244321}">
                <p14:modId xmlns:p14="http://schemas.microsoft.com/office/powerpoint/2010/main" val="20285051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50" name="think-cell Slide" r:id="rId18" imgW="270" imgH="270" progId="TCLayout.ActiveDocument.1">
                  <p:embed/>
                </p:oleObj>
              </mc:Choice>
              <mc:Fallback>
                <p:oleObj name="think-cell Slide" r:id="rId18" imgW="270" imgH="270" progId="TCLayout.ActiveDocument.1">
                  <p:embed/>
                  <p:pic>
                    <p:nvPicPr>
                      <p:cNvPr id="0" name=""/>
                      <p:cNvPicPr/>
                      <p:nvPr/>
                    </p:nvPicPr>
                    <p:blipFill>
                      <a:blip r:embed="rId19"/>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527050" y="576276"/>
            <a:ext cx="9627156" cy="746256"/>
          </a:xfrm>
          <a:prstGeom prst="rect">
            <a:avLst/>
          </a:prstGeom>
        </p:spPr>
        <p:txBody>
          <a:bodyPr vert="horz" lIns="0" tIns="52144" rIns="104287" bIns="52144" rtlCol="0" anchor="b">
            <a:noAutofit/>
          </a:bodyPr>
          <a:lstStyle/>
          <a:p>
            <a:r>
              <a:rPr lang="en-US" smtClean="0"/>
              <a:t>Click to edit Master title style</a:t>
            </a:r>
            <a:endParaRPr lang="en-GB" dirty="0"/>
          </a:p>
        </p:txBody>
      </p:sp>
      <p:sp>
        <p:nvSpPr>
          <p:cNvPr id="3" name="Text Placeholder 2"/>
          <p:cNvSpPr>
            <a:spLocks noGrp="1"/>
          </p:cNvSpPr>
          <p:nvPr>
            <p:ph type="body" idx="1"/>
          </p:nvPr>
        </p:nvSpPr>
        <p:spPr>
          <a:xfrm>
            <a:off x="527050" y="1448848"/>
            <a:ext cx="9627156" cy="4991131"/>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GB" dirty="0" smtClean="0"/>
              <a:t>Job Number</a:t>
            </a:r>
          </a:p>
          <a:p>
            <a:pPr lvl="2"/>
            <a:r>
              <a:rPr lang="en-GB" dirty="0" smtClean="0"/>
              <a:t>Third level</a:t>
            </a:r>
          </a:p>
          <a:p>
            <a:pPr lvl="3"/>
            <a:r>
              <a:rPr lang="en-GB" dirty="0" smtClean="0"/>
              <a:t>Fourth level</a:t>
            </a:r>
          </a:p>
          <a:p>
            <a:pPr lvl="4"/>
            <a:r>
              <a:rPr lang="en-GB" dirty="0" smtClean="0"/>
              <a:t>Fifth level</a:t>
            </a:r>
          </a:p>
          <a:p>
            <a:pPr lvl="5"/>
            <a:r>
              <a:rPr lang="en-GB" dirty="0" smtClean="0"/>
              <a:t>Sixth level</a:t>
            </a:r>
          </a:p>
          <a:p>
            <a:pPr lvl="6"/>
            <a:r>
              <a:rPr lang="en-GB" dirty="0" smtClean="0"/>
              <a:t>Seventh level</a:t>
            </a:r>
          </a:p>
          <a:p>
            <a:pPr lvl="7"/>
            <a:r>
              <a:rPr lang="en-GB" dirty="0" smtClean="0"/>
              <a:t>Eighth level</a:t>
            </a:r>
          </a:p>
          <a:p>
            <a:pPr lvl="8"/>
            <a:r>
              <a:rPr lang="en-GB" dirty="0" smtClean="0"/>
              <a:t>Ninth level</a:t>
            </a:r>
          </a:p>
        </p:txBody>
      </p:sp>
      <p:pic>
        <p:nvPicPr>
          <p:cNvPr id="7" name="Picture 6" descr="Nexant_Logo_PNG_color.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06523" y="86072"/>
            <a:ext cx="1721107" cy="626292"/>
          </a:xfrm>
          <a:prstGeom prst="rect">
            <a:avLst/>
          </a:prstGeom>
        </p:spPr>
      </p:pic>
      <p:cxnSp>
        <p:nvCxnSpPr>
          <p:cNvPr id="8" name="Straight Arrow Connector 7"/>
          <p:cNvCxnSpPr/>
          <p:nvPr/>
        </p:nvCxnSpPr>
        <p:spPr bwMode="gray">
          <a:xfrm>
            <a:off x="-460623" y="362766"/>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bwMode="gray">
          <a:xfrm>
            <a:off x="-460623" y="542766"/>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bwMode="gray">
          <a:xfrm>
            <a:off x="-460623" y="1326238"/>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gray">
          <a:xfrm>
            <a:off x="-460623" y="1549400"/>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gray">
          <a:xfrm>
            <a:off x="-460623" y="6932036"/>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gray">
          <a:xfrm>
            <a:off x="-460623" y="7163705"/>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gray">
          <a:xfrm>
            <a:off x="-460623" y="7345621"/>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bwMode="gray">
          <a:xfrm>
            <a:off x="-990126" y="391211"/>
            <a:ext cx="870431" cy="123111"/>
          </a:xfrm>
          <a:prstGeom prst="rect">
            <a:avLst/>
          </a:prstGeom>
          <a:noFill/>
        </p:spPr>
        <p:txBody>
          <a:bodyPr wrap="none" lIns="0" tIns="0" rIns="0" bIns="0" rtlCol="0">
            <a:spAutoFit/>
          </a:bodyPr>
          <a:lstStyle/>
          <a:p>
            <a:pPr algn="r"/>
            <a:r>
              <a:rPr lang="en-GB" sz="800" b="1" dirty="0" smtClean="0">
                <a:solidFill>
                  <a:schemeClr val="bg1">
                    <a:lumMod val="50000"/>
                  </a:schemeClr>
                </a:solidFill>
                <a:latin typeface="Arial" pitchFamily="34" charset="0"/>
                <a:cs typeface="Arial" pitchFamily="34" charset="0"/>
              </a:rPr>
              <a:t>Section Title Area</a:t>
            </a:r>
          </a:p>
        </p:txBody>
      </p:sp>
      <p:sp>
        <p:nvSpPr>
          <p:cNvPr id="17" name="TextBox 16"/>
          <p:cNvSpPr txBox="1"/>
          <p:nvPr/>
        </p:nvSpPr>
        <p:spPr bwMode="gray">
          <a:xfrm>
            <a:off x="-865092" y="845743"/>
            <a:ext cx="745397" cy="123111"/>
          </a:xfrm>
          <a:prstGeom prst="rect">
            <a:avLst/>
          </a:prstGeom>
          <a:noFill/>
        </p:spPr>
        <p:txBody>
          <a:bodyPr wrap="none" lIns="0" tIns="0" rIns="0" bIns="0" rtlCol="0">
            <a:spAutoFit/>
          </a:bodyPr>
          <a:lstStyle/>
          <a:p>
            <a:pPr algn="r"/>
            <a:r>
              <a:rPr lang="en-GB" sz="800" b="1" dirty="0" smtClean="0">
                <a:solidFill>
                  <a:schemeClr val="bg1">
                    <a:lumMod val="50000"/>
                  </a:schemeClr>
                </a:solidFill>
                <a:latin typeface="Arial" pitchFamily="34" charset="0"/>
                <a:cs typeface="Arial" pitchFamily="34" charset="0"/>
              </a:rPr>
              <a:t>Slide Title Area</a:t>
            </a:r>
          </a:p>
        </p:txBody>
      </p:sp>
      <p:sp>
        <p:nvSpPr>
          <p:cNvPr id="18" name="TextBox 17"/>
          <p:cNvSpPr txBox="1"/>
          <p:nvPr/>
        </p:nvSpPr>
        <p:spPr bwMode="gray">
          <a:xfrm>
            <a:off x="-1352405" y="1387036"/>
            <a:ext cx="1232710" cy="123111"/>
          </a:xfrm>
          <a:prstGeom prst="rect">
            <a:avLst/>
          </a:prstGeom>
          <a:noFill/>
        </p:spPr>
        <p:txBody>
          <a:bodyPr wrap="none" lIns="0" tIns="0" rIns="0" bIns="0" rtlCol="0">
            <a:spAutoFit/>
          </a:bodyPr>
          <a:lstStyle/>
          <a:p>
            <a:pPr algn="r"/>
            <a:r>
              <a:rPr lang="en-GB" sz="800" b="1" dirty="0" smtClean="0">
                <a:solidFill>
                  <a:schemeClr val="bg1">
                    <a:lumMod val="50000"/>
                  </a:schemeClr>
                </a:solidFill>
                <a:latin typeface="Arial" pitchFamily="34" charset="0"/>
                <a:cs typeface="Arial" pitchFamily="34" charset="0"/>
              </a:rPr>
              <a:t>Top Margin of</a:t>
            </a:r>
            <a:r>
              <a:rPr lang="en-GB" sz="800" b="1" baseline="0" dirty="0" smtClean="0">
                <a:solidFill>
                  <a:schemeClr val="bg1">
                    <a:lumMod val="50000"/>
                  </a:schemeClr>
                </a:solidFill>
                <a:latin typeface="Arial" pitchFamily="34" charset="0"/>
                <a:cs typeface="Arial" pitchFamily="34" charset="0"/>
              </a:rPr>
              <a:t> Body Text</a:t>
            </a:r>
            <a:endParaRPr lang="en-GB" sz="800" b="1" dirty="0" smtClean="0">
              <a:solidFill>
                <a:schemeClr val="bg1">
                  <a:lumMod val="50000"/>
                </a:schemeClr>
              </a:solidFill>
              <a:latin typeface="Arial" pitchFamily="34" charset="0"/>
              <a:cs typeface="Arial" pitchFamily="34" charset="0"/>
            </a:endParaRPr>
          </a:p>
        </p:txBody>
      </p:sp>
      <p:sp>
        <p:nvSpPr>
          <p:cNvPr id="19" name="TextBox 18"/>
          <p:cNvSpPr txBox="1"/>
          <p:nvPr/>
        </p:nvSpPr>
        <p:spPr bwMode="gray">
          <a:xfrm>
            <a:off x="-1493468" y="6784776"/>
            <a:ext cx="1373773" cy="123111"/>
          </a:xfrm>
          <a:prstGeom prst="rect">
            <a:avLst/>
          </a:prstGeom>
          <a:noFill/>
        </p:spPr>
        <p:txBody>
          <a:bodyPr wrap="none" lIns="0" tIns="0" rIns="0" bIns="0" rtlCol="0">
            <a:spAutoFit/>
          </a:bodyPr>
          <a:lstStyle/>
          <a:p>
            <a:pPr algn="r"/>
            <a:r>
              <a:rPr lang="en-GB" sz="800" b="1" dirty="0" smtClean="0">
                <a:solidFill>
                  <a:schemeClr val="bg1">
                    <a:lumMod val="50000"/>
                  </a:schemeClr>
                </a:solidFill>
                <a:latin typeface="Arial" pitchFamily="34" charset="0"/>
                <a:cs typeface="Arial" pitchFamily="34" charset="0"/>
              </a:rPr>
              <a:t>Bottom Margin of</a:t>
            </a:r>
            <a:r>
              <a:rPr lang="en-GB" sz="800" b="1" baseline="0" dirty="0" smtClean="0">
                <a:solidFill>
                  <a:schemeClr val="bg1">
                    <a:lumMod val="50000"/>
                  </a:schemeClr>
                </a:solidFill>
                <a:latin typeface="Arial" pitchFamily="34" charset="0"/>
                <a:cs typeface="Arial" pitchFamily="34" charset="0"/>
              </a:rPr>
              <a:t> Body Text</a:t>
            </a:r>
            <a:endParaRPr lang="en-GB" sz="800" b="1" dirty="0" smtClean="0">
              <a:solidFill>
                <a:schemeClr val="bg1">
                  <a:lumMod val="50000"/>
                </a:schemeClr>
              </a:solidFill>
              <a:latin typeface="Arial" pitchFamily="34" charset="0"/>
              <a:cs typeface="Arial" pitchFamily="34" charset="0"/>
            </a:endParaRPr>
          </a:p>
        </p:txBody>
      </p:sp>
      <p:sp>
        <p:nvSpPr>
          <p:cNvPr id="20" name="TextBox 19"/>
          <p:cNvSpPr txBox="1"/>
          <p:nvPr/>
        </p:nvSpPr>
        <p:spPr bwMode="gray">
          <a:xfrm>
            <a:off x="-1650562" y="7194753"/>
            <a:ext cx="1530867" cy="123111"/>
          </a:xfrm>
          <a:prstGeom prst="rect">
            <a:avLst/>
          </a:prstGeom>
          <a:noFill/>
        </p:spPr>
        <p:txBody>
          <a:bodyPr wrap="none" lIns="0" tIns="0" rIns="0" bIns="0" rtlCol="0">
            <a:spAutoFit/>
          </a:bodyPr>
          <a:lstStyle/>
          <a:p>
            <a:pPr algn="r"/>
            <a:r>
              <a:rPr lang="en-GB" sz="800" b="1" dirty="0" smtClean="0">
                <a:solidFill>
                  <a:schemeClr val="bg1">
                    <a:lumMod val="50000"/>
                  </a:schemeClr>
                </a:solidFill>
                <a:latin typeface="Arial" pitchFamily="34" charset="0"/>
                <a:cs typeface="Arial" pitchFamily="34" charset="0"/>
              </a:rPr>
              <a:t>Document  Footer</a:t>
            </a:r>
            <a:r>
              <a:rPr lang="en-GB" sz="800" b="1" baseline="0" dirty="0" smtClean="0">
                <a:solidFill>
                  <a:schemeClr val="bg1">
                    <a:lumMod val="50000"/>
                  </a:schemeClr>
                </a:solidFill>
                <a:latin typeface="Arial" pitchFamily="34" charset="0"/>
                <a:cs typeface="Arial" pitchFamily="34" charset="0"/>
              </a:rPr>
              <a:t> and Page No</a:t>
            </a:r>
            <a:endParaRPr lang="en-GB" sz="800" b="1" dirty="0" smtClean="0">
              <a:solidFill>
                <a:schemeClr val="bg1">
                  <a:lumMod val="50000"/>
                </a:schemeClr>
              </a:solidFill>
              <a:latin typeface="Arial" pitchFamily="34" charset="0"/>
              <a:cs typeface="Arial" pitchFamily="34" charset="0"/>
            </a:endParaRPr>
          </a:p>
        </p:txBody>
      </p:sp>
      <p:cxnSp>
        <p:nvCxnSpPr>
          <p:cNvPr id="21" name="Straight Arrow Connector 20"/>
          <p:cNvCxnSpPr/>
          <p:nvPr/>
        </p:nvCxnSpPr>
        <p:spPr bwMode="gray">
          <a:xfrm>
            <a:off x="-460623" y="4168458"/>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gray">
          <a:xfrm>
            <a:off x="-460623" y="4311152"/>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bwMode="gray">
          <a:xfrm>
            <a:off x="-353367" y="-223245"/>
            <a:ext cx="553037" cy="123111"/>
          </a:xfrm>
          <a:prstGeom prst="rect">
            <a:avLst/>
          </a:prstGeom>
          <a:noFill/>
        </p:spPr>
        <p:txBody>
          <a:bodyPr wrap="none" lIns="0" tIns="0" rIns="0" bIns="0" rtlCol="0">
            <a:spAutoFit/>
          </a:bodyPr>
          <a:lstStyle/>
          <a:p>
            <a:pPr algn="l"/>
            <a:r>
              <a:rPr lang="en-GB" sz="800" b="1" dirty="0" smtClean="0">
                <a:solidFill>
                  <a:schemeClr val="bg1">
                    <a:lumMod val="50000"/>
                  </a:schemeClr>
                </a:solidFill>
                <a:latin typeface="Arial" pitchFamily="34" charset="0"/>
                <a:cs typeface="Arial" pitchFamily="34" charset="0"/>
              </a:rPr>
              <a:t>Left Margin</a:t>
            </a:r>
          </a:p>
        </p:txBody>
      </p:sp>
      <p:cxnSp>
        <p:nvCxnSpPr>
          <p:cNvPr id="38" name="Straight Arrow Connector 37"/>
          <p:cNvCxnSpPr/>
          <p:nvPr/>
        </p:nvCxnSpPr>
        <p:spPr bwMode="gray">
          <a:xfrm>
            <a:off x="542042" y="-269701"/>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gray">
          <a:xfrm>
            <a:off x="3659772" y="-269701"/>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bwMode="gray">
          <a:xfrm>
            <a:off x="3803443" y="-269701"/>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bwMode="gray">
          <a:xfrm>
            <a:off x="6912465" y="-269701"/>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bwMode="gray">
          <a:xfrm>
            <a:off x="7040896" y="-269701"/>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bwMode="gray">
          <a:xfrm>
            <a:off x="10142300" y="-269701"/>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bwMode="gray">
          <a:xfrm>
            <a:off x="595361" y="-215581"/>
            <a:ext cx="3096000" cy="123111"/>
          </a:xfrm>
          <a:prstGeom prst="rect">
            <a:avLst/>
          </a:prstGeom>
          <a:noFill/>
        </p:spPr>
        <p:txBody>
          <a:bodyPr wrap="square" lIns="0" tIns="0" rIns="0" bIns="0" rtlCol="0">
            <a:spAutoFit/>
          </a:bodyPr>
          <a:lstStyle/>
          <a:p>
            <a:pPr algn="ctr"/>
            <a:r>
              <a:rPr lang="en-GB" sz="800" b="1" dirty="0" smtClean="0">
                <a:solidFill>
                  <a:schemeClr val="bg1">
                    <a:lumMod val="50000"/>
                  </a:schemeClr>
                </a:solidFill>
                <a:latin typeface="Arial" pitchFamily="34" charset="0"/>
                <a:cs typeface="Arial" pitchFamily="34" charset="0"/>
              </a:rPr>
              <a:t>Column width of 3 column  layout</a:t>
            </a:r>
          </a:p>
        </p:txBody>
      </p:sp>
      <p:sp>
        <p:nvSpPr>
          <p:cNvPr id="45" name="TextBox 44"/>
          <p:cNvSpPr txBox="1"/>
          <p:nvPr/>
        </p:nvSpPr>
        <p:spPr bwMode="gray">
          <a:xfrm>
            <a:off x="10409450" y="-223245"/>
            <a:ext cx="626775" cy="123111"/>
          </a:xfrm>
          <a:prstGeom prst="rect">
            <a:avLst/>
          </a:prstGeom>
          <a:noFill/>
        </p:spPr>
        <p:txBody>
          <a:bodyPr wrap="none" lIns="0" tIns="0" rIns="0" bIns="0" rtlCol="0">
            <a:spAutoFit/>
          </a:bodyPr>
          <a:lstStyle/>
          <a:p>
            <a:pPr algn="l"/>
            <a:r>
              <a:rPr lang="en-GB" sz="800" b="1" dirty="0" smtClean="0">
                <a:solidFill>
                  <a:schemeClr val="bg1">
                    <a:lumMod val="50000"/>
                  </a:schemeClr>
                </a:solidFill>
                <a:latin typeface="Arial" pitchFamily="34" charset="0"/>
                <a:cs typeface="Arial" pitchFamily="34" charset="0"/>
              </a:rPr>
              <a:t>RightMargin</a:t>
            </a:r>
          </a:p>
        </p:txBody>
      </p:sp>
      <p:sp>
        <p:nvSpPr>
          <p:cNvPr id="46" name="TextBox 45"/>
          <p:cNvSpPr txBox="1"/>
          <p:nvPr/>
        </p:nvSpPr>
        <p:spPr bwMode="gray">
          <a:xfrm>
            <a:off x="3802334" y="-215581"/>
            <a:ext cx="3096000" cy="123111"/>
          </a:xfrm>
          <a:prstGeom prst="rect">
            <a:avLst/>
          </a:prstGeom>
          <a:noFill/>
        </p:spPr>
        <p:txBody>
          <a:bodyPr wrap="square" lIns="0" tIns="0" rIns="0" bIns="0" rtlCol="0">
            <a:spAutoFit/>
          </a:bodyPr>
          <a:lstStyle/>
          <a:p>
            <a:pPr algn="ctr"/>
            <a:r>
              <a:rPr lang="en-GB" sz="800" b="1" dirty="0" smtClean="0">
                <a:solidFill>
                  <a:schemeClr val="bg1">
                    <a:lumMod val="50000"/>
                  </a:schemeClr>
                </a:solidFill>
                <a:latin typeface="Arial" pitchFamily="34" charset="0"/>
                <a:cs typeface="Arial" pitchFamily="34" charset="0"/>
              </a:rPr>
              <a:t>Column width of 3 column  layout</a:t>
            </a:r>
          </a:p>
        </p:txBody>
      </p:sp>
      <p:sp>
        <p:nvSpPr>
          <p:cNvPr id="47" name="TextBox 46"/>
          <p:cNvSpPr txBox="1"/>
          <p:nvPr/>
        </p:nvSpPr>
        <p:spPr bwMode="gray">
          <a:xfrm>
            <a:off x="7009307" y="-215581"/>
            <a:ext cx="3096000" cy="123111"/>
          </a:xfrm>
          <a:prstGeom prst="rect">
            <a:avLst/>
          </a:prstGeom>
          <a:noFill/>
        </p:spPr>
        <p:txBody>
          <a:bodyPr wrap="square" lIns="0" tIns="0" rIns="0" bIns="0" rtlCol="0">
            <a:spAutoFit/>
          </a:bodyPr>
          <a:lstStyle/>
          <a:p>
            <a:pPr algn="ctr"/>
            <a:r>
              <a:rPr lang="en-GB" sz="800" b="1" dirty="0" smtClean="0">
                <a:solidFill>
                  <a:schemeClr val="bg1">
                    <a:lumMod val="50000"/>
                  </a:schemeClr>
                </a:solidFill>
                <a:latin typeface="Arial" pitchFamily="34" charset="0"/>
                <a:cs typeface="Arial" pitchFamily="34" charset="0"/>
              </a:rPr>
              <a:t>Column width of 3 column  layout</a:t>
            </a:r>
          </a:p>
        </p:txBody>
      </p:sp>
      <p:cxnSp>
        <p:nvCxnSpPr>
          <p:cNvPr id="48" name="Straight Arrow Connector 47"/>
          <p:cNvCxnSpPr/>
          <p:nvPr/>
        </p:nvCxnSpPr>
        <p:spPr bwMode="gray">
          <a:xfrm flipV="1">
            <a:off x="5274447" y="7597055"/>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bwMode="gray">
          <a:xfrm flipV="1">
            <a:off x="5407797" y="7597055"/>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bwMode="gray">
          <a:xfrm flipV="1">
            <a:off x="558800" y="7597055"/>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gray">
          <a:xfrm flipV="1">
            <a:off x="10142300" y="7597055"/>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bwMode="gray">
          <a:xfrm>
            <a:off x="570672" y="7705067"/>
            <a:ext cx="4691903" cy="123111"/>
          </a:xfrm>
          <a:prstGeom prst="rect">
            <a:avLst/>
          </a:prstGeom>
          <a:noFill/>
        </p:spPr>
        <p:txBody>
          <a:bodyPr wrap="square" lIns="0" tIns="0" rIns="0" bIns="0" rtlCol="0">
            <a:spAutoFit/>
          </a:bodyPr>
          <a:lstStyle/>
          <a:p>
            <a:pPr algn="ctr"/>
            <a:r>
              <a:rPr lang="en-GB" sz="800" b="1" dirty="0" smtClean="0">
                <a:solidFill>
                  <a:schemeClr val="bg1">
                    <a:lumMod val="50000"/>
                  </a:schemeClr>
                </a:solidFill>
                <a:latin typeface="+mn-lt"/>
                <a:cs typeface="Arial" pitchFamily="34" charset="0"/>
              </a:rPr>
              <a:t>Column width of Double column for Full Page</a:t>
            </a:r>
          </a:p>
        </p:txBody>
      </p:sp>
      <p:sp>
        <p:nvSpPr>
          <p:cNvPr id="53" name="TextBox 52"/>
          <p:cNvSpPr txBox="1"/>
          <p:nvPr/>
        </p:nvSpPr>
        <p:spPr bwMode="gray">
          <a:xfrm>
            <a:off x="-353367" y="7643511"/>
            <a:ext cx="553037" cy="123111"/>
          </a:xfrm>
          <a:prstGeom prst="rect">
            <a:avLst/>
          </a:prstGeom>
          <a:noFill/>
        </p:spPr>
        <p:txBody>
          <a:bodyPr wrap="none" lIns="0" tIns="0" rIns="0" bIns="0" rtlCol="0">
            <a:spAutoFit/>
          </a:bodyPr>
          <a:lstStyle/>
          <a:p>
            <a:pPr algn="l"/>
            <a:r>
              <a:rPr lang="en-GB" sz="800" b="1" dirty="0" smtClean="0">
                <a:solidFill>
                  <a:schemeClr val="bg1">
                    <a:lumMod val="50000"/>
                  </a:schemeClr>
                </a:solidFill>
                <a:latin typeface="Arial" pitchFamily="34" charset="0"/>
                <a:cs typeface="Arial" pitchFamily="34" charset="0"/>
              </a:rPr>
              <a:t>Left Margin</a:t>
            </a:r>
          </a:p>
        </p:txBody>
      </p:sp>
      <p:sp>
        <p:nvSpPr>
          <p:cNvPr id="54" name="TextBox 53"/>
          <p:cNvSpPr txBox="1"/>
          <p:nvPr/>
        </p:nvSpPr>
        <p:spPr bwMode="gray">
          <a:xfrm>
            <a:off x="10409450" y="7643511"/>
            <a:ext cx="626775" cy="123111"/>
          </a:xfrm>
          <a:prstGeom prst="rect">
            <a:avLst/>
          </a:prstGeom>
          <a:noFill/>
        </p:spPr>
        <p:txBody>
          <a:bodyPr wrap="none" lIns="0" tIns="0" rIns="0" bIns="0" rtlCol="0">
            <a:spAutoFit/>
          </a:bodyPr>
          <a:lstStyle/>
          <a:p>
            <a:pPr algn="l"/>
            <a:r>
              <a:rPr lang="en-GB" sz="800" b="1" dirty="0" smtClean="0">
                <a:solidFill>
                  <a:schemeClr val="bg1">
                    <a:lumMod val="50000"/>
                  </a:schemeClr>
                </a:solidFill>
                <a:latin typeface="+mn-lt"/>
                <a:cs typeface="Arial" pitchFamily="34" charset="0"/>
              </a:rPr>
              <a:t>RightMargin</a:t>
            </a:r>
          </a:p>
        </p:txBody>
      </p:sp>
      <p:sp>
        <p:nvSpPr>
          <p:cNvPr id="55" name="TextBox 54"/>
          <p:cNvSpPr txBox="1"/>
          <p:nvPr/>
        </p:nvSpPr>
        <p:spPr bwMode="gray">
          <a:xfrm>
            <a:off x="5424742" y="7705067"/>
            <a:ext cx="4691903" cy="123111"/>
          </a:xfrm>
          <a:prstGeom prst="rect">
            <a:avLst/>
          </a:prstGeom>
          <a:noFill/>
        </p:spPr>
        <p:txBody>
          <a:bodyPr wrap="square" lIns="0" tIns="0" rIns="0" bIns="0" rtlCol="0">
            <a:spAutoFit/>
          </a:bodyPr>
          <a:lstStyle/>
          <a:p>
            <a:pPr algn="ctr"/>
            <a:r>
              <a:rPr lang="en-GB" sz="800" b="1" dirty="0" smtClean="0">
                <a:solidFill>
                  <a:schemeClr val="bg1">
                    <a:lumMod val="50000"/>
                  </a:schemeClr>
                </a:solidFill>
                <a:latin typeface="+mn-lt"/>
                <a:cs typeface="Arial" pitchFamily="34" charset="0"/>
              </a:rPr>
              <a:t>Column width of Double column for Full Page</a:t>
            </a:r>
          </a:p>
        </p:txBody>
      </p:sp>
      <p:cxnSp>
        <p:nvCxnSpPr>
          <p:cNvPr id="56" name="Straight Connector 55"/>
          <p:cNvCxnSpPr/>
          <p:nvPr/>
        </p:nvCxnSpPr>
        <p:spPr bwMode="gray">
          <a:xfrm>
            <a:off x="504893" y="1324825"/>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7" name="Slide Number Placeholder 5"/>
          <p:cNvSpPr>
            <a:spLocks noGrp="1"/>
          </p:cNvSpPr>
          <p:nvPr>
            <p:ph type="sldNum" sz="quarter" idx="4"/>
          </p:nvPr>
        </p:nvSpPr>
        <p:spPr>
          <a:xfrm>
            <a:off x="9732579" y="7159624"/>
            <a:ext cx="698876" cy="196851"/>
          </a:xfrm>
          <a:prstGeom prst="rect">
            <a:avLst/>
          </a:prstGeom>
        </p:spPr>
        <p:txBody>
          <a:bodyPr vert="horz" lIns="104287" tIns="52144" rIns="104287" bIns="52144" rtlCol="0" anchor="ctr"/>
          <a:lstStyle>
            <a:lvl1pPr algn="r">
              <a:defRPr sz="1200" b="1">
                <a:solidFill>
                  <a:schemeClr val="tx2"/>
                </a:solidFill>
              </a:defRPr>
            </a:lvl1pPr>
          </a:lstStyle>
          <a:p>
            <a:fld id="{276DE07D-12F9-FF40-B07B-9B015B6B1FBE}" type="slidenum">
              <a:rPr lang="en-GB" smtClean="0"/>
              <a:pPr/>
              <a:t>‹#›</a:t>
            </a:fld>
            <a:endParaRPr lang="en-GB" dirty="0"/>
          </a:p>
        </p:txBody>
      </p:sp>
      <p:sp>
        <p:nvSpPr>
          <p:cNvPr id="58" name="Footer Placeholder 8"/>
          <p:cNvSpPr>
            <a:spLocks noGrp="1"/>
          </p:cNvSpPr>
          <p:nvPr>
            <p:ph type="ftr" sz="quarter" idx="3"/>
          </p:nvPr>
        </p:nvSpPr>
        <p:spPr>
          <a:xfrm>
            <a:off x="514349" y="7159624"/>
            <a:ext cx="6279855" cy="196851"/>
          </a:xfrm>
          <a:prstGeom prst="rect">
            <a:avLst/>
          </a:prstGeom>
        </p:spPr>
        <p:txBody>
          <a:bodyPr vert="horz" lIns="91440" tIns="45720" rIns="91440" bIns="45720" rtlCol="0" anchor="ctr"/>
          <a:lstStyle>
            <a:lvl1pPr algn="l">
              <a:defRPr sz="1000">
                <a:solidFill>
                  <a:srgbClr val="8989A0"/>
                </a:solidFill>
              </a:defRPr>
            </a:lvl1pPr>
          </a:lstStyle>
          <a:p>
            <a:r>
              <a:rPr lang="en-GB" smtClean="0"/>
              <a:t>Market Analytics: Olefins - 2020</a:t>
            </a:r>
            <a:endParaRPr lang="en-GB" dirty="0" smtClean="0"/>
          </a:p>
        </p:txBody>
      </p:sp>
      <p:sp>
        <p:nvSpPr>
          <p:cNvPr id="59" name="Date Placeholder 1"/>
          <p:cNvSpPr>
            <a:spLocks noGrp="1"/>
          </p:cNvSpPr>
          <p:nvPr>
            <p:ph type="dt" sz="half" idx="2"/>
          </p:nvPr>
        </p:nvSpPr>
        <p:spPr bwMode="gray">
          <a:xfrm>
            <a:off x="6459523" y="7132889"/>
            <a:ext cx="3251384" cy="210886"/>
          </a:xfrm>
          <a:prstGeom prst="rect">
            <a:avLst/>
          </a:prstGeom>
        </p:spPr>
        <p:txBody>
          <a:bodyPr/>
          <a:lstStyle>
            <a:lvl1pPr algn="r">
              <a:defRPr sz="1000" b="0">
                <a:solidFill>
                  <a:srgbClr val="8989A0"/>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278165125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9" r:id="rId4"/>
    <p:sldLayoutId id="2147483662" r:id="rId5"/>
    <p:sldLayoutId id="2147483665" r:id="rId6"/>
    <p:sldLayoutId id="2147483652" r:id="rId7"/>
    <p:sldLayoutId id="2147483664" r:id="rId8"/>
    <p:sldLayoutId id="2147483654" r:id="rId9"/>
    <p:sldLayoutId id="2147483655" r:id="rId10"/>
    <p:sldLayoutId id="2147483666" r:id="rId11"/>
    <p:sldLayoutId id="2147483668" r:id="rId12"/>
    <p:sldLayoutId id="2147483669" r:id="rId13"/>
    <p:sldLayoutId id="2147483672" r:id="rId14"/>
  </p:sldLayoutIdLst>
  <p:transition>
    <p:fade/>
  </p:transition>
  <p:timing>
    <p:tnLst>
      <p:par>
        <p:cTn id="1" dur="indefinite" restart="never" nodeType="tmRoot"/>
      </p:par>
    </p:tnLst>
  </p:timing>
  <p:hf hdr="0" dt="0"/>
  <p:txStyles>
    <p:titleStyle>
      <a:lvl1pPr algn="l" defTabSz="521437" rtl="0" eaLnBrk="1" latinLnBrk="0" hangingPunct="1">
        <a:lnSpc>
          <a:spcPct val="100000"/>
        </a:lnSpc>
        <a:spcBef>
          <a:spcPct val="0"/>
        </a:spcBef>
        <a:buNone/>
        <a:defRPr sz="2800" b="1" kern="1200">
          <a:solidFill>
            <a:schemeClr val="tx2"/>
          </a:solidFill>
          <a:latin typeface="+mj-lt"/>
          <a:ea typeface="+mj-ea"/>
          <a:cs typeface="+mj-cs"/>
        </a:defRPr>
      </a:lvl1pPr>
    </p:titleStyle>
    <p:bodyStyle>
      <a:lvl1pPr marL="0" indent="0" algn="l" defTabSz="521437" rtl="0" eaLnBrk="1" latinLnBrk="0" hangingPunct="1">
        <a:lnSpc>
          <a:spcPct val="100000"/>
        </a:lnSpc>
        <a:spcBef>
          <a:spcPts val="300"/>
        </a:spcBef>
        <a:spcAft>
          <a:spcPts val="300"/>
        </a:spcAft>
        <a:buFontTx/>
        <a:buNone/>
        <a:defRPr sz="1800" b="1" kern="1200">
          <a:solidFill>
            <a:schemeClr val="tx2"/>
          </a:solidFill>
          <a:latin typeface="+mn-lt"/>
          <a:ea typeface="+mn-ea"/>
          <a:cs typeface="Arial"/>
        </a:defRPr>
      </a:lvl1pPr>
      <a:lvl2pPr marL="0" indent="0" algn="l" defTabSz="521437" rtl="0" eaLnBrk="1" latinLnBrk="0" hangingPunct="1">
        <a:lnSpc>
          <a:spcPct val="100000"/>
        </a:lnSpc>
        <a:spcBef>
          <a:spcPts val="0"/>
        </a:spcBef>
        <a:spcAft>
          <a:spcPts val="300"/>
        </a:spcAft>
        <a:buClr>
          <a:schemeClr val="accent2"/>
        </a:buClr>
        <a:buFontTx/>
        <a:buNone/>
        <a:defRPr sz="1800" kern="1200">
          <a:solidFill>
            <a:schemeClr val="tx1"/>
          </a:solidFill>
          <a:latin typeface="+mn-lt"/>
          <a:ea typeface="+mn-ea"/>
          <a:cs typeface="Arial"/>
        </a:defRPr>
      </a:lvl2pPr>
      <a:lvl3pPr marL="271463" indent="-271463" algn="l" defTabSz="521437" rtl="0" eaLnBrk="1" latinLnBrk="0" hangingPunct="1">
        <a:lnSpc>
          <a:spcPct val="100000"/>
        </a:lnSpc>
        <a:spcBef>
          <a:spcPts val="0"/>
        </a:spcBef>
        <a:spcAft>
          <a:spcPts val="300"/>
        </a:spcAft>
        <a:buClr>
          <a:schemeClr val="accent2"/>
        </a:buClr>
        <a:buSzPct val="130000"/>
        <a:buFont typeface="Wingdings" charset="2"/>
        <a:buChar char="§"/>
        <a:defRPr sz="1800" kern="1200">
          <a:solidFill>
            <a:schemeClr val="tx1"/>
          </a:solidFill>
          <a:latin typeface="+mn-lt"/>
          <a:ea typeface="+mn-ea"/>
          <a:cs typeface="Arial"/>
        </a:defRPr>
      </a:lvl3pPr>
      <a:lvl4pPr marL="541338" indent="-269875" algn="l" defTabSz="521437" rtl="0" eaLnBrk="1" latinLnBrk="0" hangingPunct="1">
        <a:lnSpc>
          <a:spcPct val="100000"/>
        </a:lnSpc>
        <a:spcBef>
          <a:spcPts val="0"/>
        </a:spcBef>
        <a:spcAft>
          <a:spcPts val="300"/>
        </a:spcAft>
        <a:buClr>
          <a:schemeClr val="accent2"/>
        </a:buClr>
        <a:buFont typeface="Wingdings" panose="05000000000000000000" pitchFamily="2" charset="2"/>
        <a:buChar char=""/>
        <a:defRPr sz="1800" kern="1200">
          <a:solidFill>
            <a:schemeClr val="tx1"/>
          </a:solidFill>
          <a:latin typeface="+mn-lt"/>
          <a:ea typeface="+mn-ea"/>
          <a:cs typeface="Arial"/>
        </a:defRPr>
      </a:lvl4pPr>
      <a:lvl5pPr marL="810000" indent="-270000" algn="l" defTabSz="521437" rtl="0" eaLnBrk="1" latinLnBrk="0" hangingPunct="1">
        <a:lnSpc>
          <a:spcPct val="100000"/>
        </a:lnSpc>
        <a:spcBef>
          <a:spcPts val="0"/>
        </a:spcBef>
        <a:spcAft>
          <a:spcPts val="300"/>
        </a:spcAft>
        <a:buClr>
          <a:schemeClr val="accent5"/>
        </a:buClr>
        <a:buFont typeface="Lucida Grande"/>
        <a:buChar char="-"/>
        <a:defRPr sz="1800" kern="1200" baseline="0">
          <a:solidFill>
            <a:schemeClr val="tx1"/>
          </a:solidFill>
          <a:latin typeface="+mn-lt"/>
          <a:ea typeface="+mn-ea"/>
          <a:cs typeface="Arial"/>
        </a:defRPr>
      </a:lvl5pPr>
      <a:lvl6pPr marL="1080000" indent="-269875"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6pPr>
      <a:lvl7pPr marL="1350000" indent="-271463"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7pPr>
      <a:lvl8pPr marL="162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8pPr>
      <a:lvl9pPr marL="189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9pPr>
    </p:bodyStyle>
    <p:otherStyle>
      <a:defPPr>
        <a:defRPr lang="en-GB"/>
      </a:defPPr>
      <a:lvl1pPr marL="0" indent="0" algn="l" defTabSz="521437" rtl="0" eaLnBrk="1" latinLnBrk="0" hangingPunct="1">
        <a:lnSpc>
          <a:spcPct val="100000"/>
        </a:lnSpc>
        <a:spcBef>
          <a:spcPts val="0"/>
        </a:spcBef>
        <a:spcAft>
          <a:spcPts val="0"/>
        </a:spcAft>
        <a:buClr>
          <a:schemeClr val="accent2"/>
        </a:buClr>
        <a:buFontTx/>
        <a:buNone/>
        <a:defRPr sz="1600" kern="1200">
          <a:solidFill>
            <a:schemeClr val="tx1"/>
          </a:solidFill>
          <a:latin typeface="+mn-lt"/>
          <a:ea typeface="+mn-ea"/>
          <a:cs typeface="Arial"/>
        </a:defRPr>
      </a:lvl1pPr>
      <a:lvl2pPr marL="180000" indent="-180000" algn="l" defTabSz="521437" rtl="0" eaLnBrk="1" latinLnBrk="0" hangingPunct="1">
        <a:lnSpc>
          <a:spcPct val="100000"/>
        </a:lnSpc>
        <a:spcBef>
          <a:spcPts val="0"/>
        </a:spcBef>
        <a:spcAft>
          <a:spcPts val="0"/>
        </a:spcAft>
        <a:buClr>
          <a:schemeClr val="accent2"/>
        </a:buClr>
        <a:buSzPct val="130000"/>
        <a:buFont typeface="Wingdings" charset="2"/>
        <a:buChar char="§"/>
        <a:defRPr sz="1600" kern="1200">
          <a:solidFill>
            <a:schemeClr val="tx1"/>
          </a:solidFill>
          <a:latin typeface="+mn-lt"/>
          <a:ea typeface="+mn-ea"/>
          <a:cs typeface="Arial"/>
        </a:defRPr>
      </a:lvl2pPr>
      <a:lvl3pPr marL="360000" indent="-180000" algn="l" defTabSz="521437" rtl="0" eaLnBrk="1" latinLnBrk="0" hangingPunct="1">
        <a:lnSpc>
          <a:spcPct val="100000"/>
        </a:lnSpc>
        <a:spcBef>
          <a:spcPts val="0"/>
        </a:spcBef>
        <a:spcAft>
          <a:spcPts val="0"/>
        </a:spcAft>
        <a:buClr>
          <a:schemeClr val="accent2"/>
        </a:buClr>
        <a:buFont typeface="Wingdings" panose="05000000000000000000" pitchFamily="2" charset="2"/>
        <a:buChar char=""/>
        <a:defRPr sz="1600" kern="1200">
          <a:solidFill>
            <a:schemeClr val="tx1"/>
          </a:solidFill>
          <a:latin typeface="+mn-lt"/>
          <a:ea typeface="+mn-ea"/>
          <a:cs typeface="Arial"/>
        </a:defRPr>
      </a:lvl3pPr>
      <a:lvl4pPr marL="540000" indent="-180000" algn="l" defTabSz="521437" rtl="0" eaLnBrk="1" latinLnBrk="0" hangingPunct="1">
        <a:lnSpc>
          <a:spcPct val="100000"/>
        </a:lnSpc>
        <a:spcBef>
          <a:spcPts val="0"/>
        </a:spcBef>
        <a:spcAft>
          <a:spcPts val="0"/>
        </a:spcAft>
        <a:buClr>
          <a:schemeClr val="accent5"/>
        </a:buClr>
        <a:buFont typeface="Lucida Grande"/>
        <a:buChar char="-"/>
        <a:defRPr sz="1600" kern="1200" baseline="0">
          <a:solidFill>
            <a:schemeClr val="tx1"/>
          </a:solidFill>
          <a:latin typeface="+mn-lt"/>
          <a:ea typeface="+mn-ea"/>
          <a:cs typeface="Arial"/>
        </a:defRPr>
      </a:lvl4pPr>
      <a:lvl5pPr marL="720000" indent="-180000" algn="l" defTabSz="521437" rtl="0" eaLnBrk="1" latinLnBrk="0" hangingPunct="1">
        <a:lnSpc>
          <a:spcPct val="100000"/>
        </a:lnSpc>
        <a:spcBef>
          <a:spcPts val="0"/>
        </a:spcBef>
        <a:spcAft>
          <a:spcPts val="0"/>
        </a:spcAft>
        <a:buClr>
          <a:schemeClr val="accent5"/>
        </a:buClr>
        <a:buFont typeface="Lucida Grande"/>
        <a:buChar char="-"/>
        <a:defRPr sz="1600" kern="1200">
          <a:solidFill>
            <a:schemeClr val="tx1"/>
          </a:solidFill>
          <a:latin typeface="+mn-lt"/>
          <a:ea typeface="+mn-ea"/>
          <a:cs typeface="Arial"/>
        </a:defRPr>
      </a:lvl5pPr>
      <a:lvl6pPr marL="900000" indent="-180000" algn="l" defTabSz="521437" rtl="0" eaLnBrk="1" latinLnBrk="0" hangingPunct="1">
        <a:lnSpc>
          <a:spcPct val="100000"/>
        </a:lnSpc>
        <a:spcBef>
          <a:spcPts val="0"/>
        </a:spcBef>
        <a:spcAft>
          <a:spcPts val="0"/>
        </a:spcAft>
        <a:buClr>
          <a:schemeClr val="accent5"/>
        </a:buClr>
        <a:buFont typeface="Lucida Grande"/>
        <a:buChar char="-"/>
        <a:defRPr sz="1600" kern="1200">
          <a:solidFill>
            <a:schemeClr val="tx1"/>
          </a:solidFill>
          <a:latin typeface="+mn-lt"/>
          <a:ea typeface="+mn-ea"/>
          <a:cs typeface="Arial"/>
        </a:defRPr>
      </a:lvl6pPr>
      <a:lvl7pPr marL="1080000" indent="-180000" algn="l" defTabSz="521437" rtl="0" eaLnBrk="1" latinLnBrk="0" hangingPunct="1">
        <a:lnSpc>
          <a:spcPct val="100000"/>
        </a:lnSpc>
        <a:spcBef>
          <a:spcPts val="0"/>
        </a:spcBef>
        <a:spcAft>
          <a:spcPts val="0"/>
        </a:spcAft>
        <a:buClr>
          <a:schemeClr val="accent5"/>
        </a:buClr>
        <a:buFont typeface="Arial" panose="020B0604020202020204" pitchFamily="34" charset="0"/>
        <a:buChar char="-"/>
        <a:defRPr sz="1600" kern="1200" baseline="0">
          <a:solidFill>
            <a:schemeClr val="tx1"/>
          </a:solidFill>
          <a:latin typeface="+mn-lt"/>
          <a:ea typeface="+mn-ea"/>
          <a:cs typeface="+mn-cs"/>
        </a:defRPr>
      </a:lvl7pPr>
      <a:lvl8pPr marL="1260000" indent="-180000" algn="l" defTabSz="521437" rtl="0" eaLnBrk="1" latinLnBrk="0" hangingPunct="1">
        <a:lnSpc>
          <a:spcPct val="100000"/>
        </a:lnSpc>
        <a:spcBef>
          <a:spcPts val="0"/>
        </a:spcBef>
        <a:spcAft>
          <a:spcPts val="0"/>
        </a:spcAft>
        <a:buClr>
          <a:schemeClr val="accent5"/>
        </a:buClr>
        <a:buFont typeface="Arial" panose="020B0604020202020204" pitchFamily="34" charset="0"/>
        <a:buChar char="-"/>
        <a:defRPr sz="1600" kern="1200" baseline="0">
          <a:solidFill>
            <a:schemeClr val="tx1"/>
          </a:solidFill>
          <a:latin typeface="+mn-lt"/>
          <a:ea typeface="+mn-ea"/>
          <a:cs typeface="+mn-cs"/>
        </a:defRPr>
      </a:lvl8pPr>
      <a:lvl9pPr marL="1440000" indent="-180000" algn="l" defTabSz="521437" rtl="0" eaLnBrk="1" latinLnBrk="0" hangingPunct="1">
        <a:lnSpc>
          <a:spcPct val="100000"/>
        </a:lnSpc>
        <a:spcBef>
          <a:spcPts val="0"/>
        </a:spcBef>
        <a:spcAft>
          <a:spcPts val="0"/>
        </a:spcAft>
        <a:buClr>
          <a:schemeClr val="accent5"/>
        </a:buClr>
        <a:buFont typeface="Arial" panose="020B0604020202020204" pitchFamily="34" charset="0"/>
        <a:buChar char="-"/>
        <a:defRPr sz="1600"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12.xml"/><Relationship Id="rId7" Type="http://schemas.openxmlformats.org/officeDocument/2006/relationships/oleObject" Target="../embeddings/oleObject10.bin"/><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slideLayout" Target="../slideLayouts/slideLayout1.xml"/><Relationship Id="rId5" Type="http://schemas.openxmlformats.org/officeDocument/2006/relationships/audio" Target="../media/media1.m4a"/><Relationship Id="rId10" Type="http://schemas.openxmlformats.org/officeDocument/2006/relationships/image" Target="../media/image6.png"/><Relationship Id="rId4" Type="http://schemas.microsoft.com/office/2007/relationships/media" Target="../media/media1.m4a"/><Relationship Id="rId9"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openxmlformats.org/officeDocument/2006/relationships/hyperlink" Target="mailto:aibbotson@nexant.com" TargetMode="External"/><Relationship Id="rId3" Type="http://schemas.openxmlformats.org/officeDocument/2006/relationships/slideLayout" Target="../slideLayouts/slideLayout10.xml"/><Relationship Id="rId7" Type="http://schemas.openxmlformats.org/officeDocument/2006/relationships/hyperlink" Target="mailto:jbelbin@nexant.com"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mailto:shardy@nexant.com" TargetMode="External"/><Relationship Id="rId5" Type="http://schemas.openxmlformats.org/officeDocument/2006/relationships/hyperlink" Target="https://www.nexantsubscriptions.com/reports/market-analytics-olefins-2020" TargetMode="External"/><Relationship Id="rId4" Type="http://schemas.openxmlformats.org/officeDocument/2006/relationships/image" Target="../media/image14.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6.emf"/><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0.emf"/><Relationship Id="rId3" Type="http://schemas.microsoft.com/office/2007/relationships/media" Target="../media/media7.m4a"/><Relationship Id="rId7" Type="http://schemas.openxmlformats.org/officeDocument/2006/relationships/oleObject" Target="../embeddings/oleObject11.bin"/><Relationship Id="rId2" Type="http://schemas.openxmlformats.org/officeDocument/2006/relationships/tags" Target="../tags/tag13.xml"/><Relationship Id="rId1" Type="http://schemas.openxmlformats.org/officeDocument/2006/relationships/vmlDrawing" Target="../drawings/vmlDrawing11.vml"/><Relationship Id="rId6" Type="http://schemas.openxmlformats.org/officeDocument/2006/relationships/notesSlide" Target="../notesSlides/notesSlide5.xml"/><Relationship Id="rId5" Type="http://schemas.openxmlformats.org/officeDocument/2006/relationships/slideLayout" Target="../slideLayouts/slideLayout12.xml"/><Relationship Id="rId10" Type="http://schemas.openxmlformats.org/officeDocument/2006/relationships/image" Target="../media/image11.png"/><Relationship Id="rId4" Type="http://schemas.openxmlformats.org/officeDocument/2006/relationships/audio" Target="../media/media7.m4a"/><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0.emf"/><Relationship Id="rId3" Type="http://schemas.microsoft.com/office/2007/relationships/media" Target="../media/media8.m4a"/><Relationship Id="rId7" Type="http://schemas.openxmlformats.org/officeDocument/2006/relationships/oleObject" Target="../embeddings/oleObject12.bin"/><Relationship Id="rId2" Type="http://schemas.openxmlformats.org/officeDocument/2006/relationships/tags" Target="../tags/tag14.xml"/><Relationship Id="rId1" Type="http://schemas.openxmlformats.org/officeDocument/2006/relationships/vmlDrawing" Target="../drawings/vmlDrawing12.vml"/><Relationship Id="rId6" Type="http://schemas.openxmlformats.org/officeDocument/2006/relationships/notesSlide" Target="../notesSlides/notesSlide6.xml"/><Relationship Id="rId5" Type="http://schemas.openxmlformats.org/officeDocument/2006/relationships/slideLayout" Target="../slideLayouts/slideLayout12.xml"/><Relationship Id="rId10" Type="http://schemas.openxmlformats.org/officeDocument/2006/relationships/image" Target="../media/image12.png"/><Relationship Id="rId4" Type="http://schemas.openxmlformats.org/officeDocument/2006/relationships/audio" Target="../media/media8.m4a"/><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0.emf"/><Relationship Id="rId3" Type="http://schemas.microsoft.com/office/2007/relationships/media" Target="../media/media9.m4a"/><Relationship Id="rId7" Type="http://schemas.openxmlformats.org/officeDocument/2006/relationships/oleObject" Target="../embeddings/oleObject13.bin"/><Relationship Id="rId2" Type="http://schemas.openxmlformats.org/officeDocument/2006/relationships/tags" Target="../tags/tag15.xml"/><Relationship Id="rId1" Type="http://schemas.openxmlformats.org/officeDocument/2006/relationships/vmlDrawing" Target="../drawings/vmlDrawing13.vml"/><Relationship Id="rId6" Type="http://schemas.openxmlformats.org/officeDocument/2006/relationships/notesSlide" Target="../notesSlides/notesSlide7.xml"/><Relationship Id="rId5" Type="http://schemas.openxmlformats.org/officeDocument/2006/relationships/slideLayout" Target="../slideLayouts/slideLayout13.xml"/><Relationship Id="rId10" Type="http://schemas.openxmlformats.org/officeDocument/2006/relationships/image" Target="../media/image13.png"/><Relationship Id="rId4" Type="http://schemas.openxmlformats.org/officeDocument/2006/relationships/audio" Target="../media/media9.m4a"/><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657493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729" name="think-cell Slide" r:id="rId7" imgW="353" imgH="353" progId="TCLayout.ActiveDocument.1">
                  <p:embed/>
                </p:oleObj>
              </mc:Choice>
              <mc:Fallback>
                <p:oleObj name="think-cell Slide" r:id="rId7" imgW="353" imgH="353"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lnSpc>
                <a:spcPct val="110000"/>
              </a:lnSpc>
              <a:spcBef>
                <a:spcPct val="0"/>
              </a:spcBef>
              <a:spcAft>
                <a:spcPct val="0"/>
              </a:spcAft>
            </a:pPr>
            <a:endParaRPr lang="en-US" sz="3600" dirty="0">
              <a:latin typeface="Arial Narrow"/>
              <a:ea typeface="+mj-ea"/>
              <a:cs typeface="Arial"/>
              <a:sym typeface="Arial Narrow"/>
            </a:endParaRPr>
          </a:p>
        </p:txBody>
      </p:sp>
      <p:sp>
        <p:nvSpPr>
          <p:cNvPr id="5" name="Title 4"/>
          <p:cNvSpPr>
            <a:spLocks noGrp="1"/>
          </p:cNvSpPr>
          <p:nvPr>
            <p:ph type="ctrTitle"/>
          </p:nvPr>
        </p:nvSpPr>
        <p:spPr>
          <a:xfrm>
            <a:off x="741388" y="2975761"/>
            <a:ext cx="9221088" cy="960526"/>
          </a:xfrm>
        </p:spPr>
        <p:txBody>
          <a:bodyPr/>
          <a:lstStyle/>
          <a:p>
            <a:r>
              <a:rPr lang="en-US" dirty="0"/>
              <a:t>Market Analytics: </a:t>
            </a:r>
            <a:r>
              <a:rPr lang="en-US" dirty="0" smtClean="0"/>
              <a:t>Olefins – 2020</a:t>
            </a:r>
            <a:br>
              <a:rPr lang="en-US" dirty="0" smtClean="0"/>
            </a:br>
            <a:r>
              <a:rPr lang="en-US" dirty="0"/>
              <a:t/>
            </a:r>
            <a:br>
              <a:rPr lang="en-US" dirty="0"/>
            </a:br>
            <a:r>
              <a:rPr lang="en-US" dirty="0" smtClean="0"/>
              <a:t>Abstract</a:t>
            </a:r>
            <a:br>
              <a:rPr lang="en-US" dirty="0" smtClean="0"/>
            </a:br>
            <a:r>
              <a:rPr lang="en-US" sz="2000" dirty="0" smtClean="0"/>
              <a:t>Please view in Slide Show</a:t>
            </a:r>
            <a:endParaRPr lang="en-US" sz="2000" dirty="0"/>
          </a:p>
        </p:txBody>
      </p:sp>
      <p:sp>
        <p:nvSpPr>
          <p:cNvPr id="12" name="Text Placeholder 3"/>
          <p:cNvSpPr>
            <a:spLocks noGrp="1"/>
          </p:cNvSpPr>
          <p:nvPr>
            <p:ph type="body" sz="quarter" idx="17"/>
          </p:nvPr>
        </p:nvSpPr>
        <p:spPr>
          <a:xfrm>
            <a:off x="3025592" y="679569"/>
            <a:ext cx="6698983" cy="774375"/>
          </a:xfrm>
        </p:spPr>
        <p:txBody>
          <a:bodyPr/>
          <a:lstStyle/>
          <a:p>
            <a:r>
              <a:rPr lang="en-US" b="1" dirty="0">
                <a:solidFill>
                  <a:srgbClr val="0070CD"/>
                </a:solidFill>
              </a:rPr>
              <a:t>Markets and Profitability</a:t>
            </a:r>
          </a:p>
        </p:txBody>
      </p:sp>
      <p:pic>
        <p:nvPicPr>
          <p:cNvPr id="13" name="Picture 12"/>
          <p:cNvPicPr/>
          <p:nvPr/>
        </p:nvPicPr>
        <p:blipFill>
          <a:blip r:embed="rId9">
            <a:extLst>
              <a:ext uri="{28A0092B-C50C-407E-A947-70E740481C1C}">
                <a14:useLocalDpi xmlns:a14="http://schemas.microsoft.com/office/drawing/2010/main" val="0"/>
              </a:ext>
            </a:extLst>
          </a:blip>
          <a:srcRect/>
          <a:stretch>
            <a:fillRect/>
          </a:stretch>
        </p:blipFill>
        <p:spPr bwMode="auto">
          <a:xfrm>
            <a:off x="9163124" y="468263"/>
            <a:ext cx="1033145" cy="1018540"/>
          </a:xfrm>
          <a:prstGeom prst="rect">
            <a:avLst/>
          </a:prstGeom>
          <a:noFill/>
          <a:ln>
            <a:noFill/>
          </a:ln>
        </p:spPr>
      </p:pic>
      <p:sp>
        <p:nvSpPr>
          <p:cNvPr id="14" name="Text Placeholder 5"/>
          <p:cNvSpPr>
            <a:spLocks noGrp="1"/>
          </p:cNvSpPr>
          <p:nvPr>
            <p:ph type="body" sz="quarter" idx="4294967295"/>
          </p:nvPr>
        </p:nvSpPr>
        <p:spPr>
          <a:xfrm>
            <a:off x="741388" y="6418630"/>
            <a:ext cx="5580000" cy="360000"/>
          </a:xfrm>
          <a:prstGeom prst="rect">
            <a:avLst/>
          </a:prstGeom>
        </p:spPr>
        <p:txBody>
          <a:bodyPr/>
          <a:lstStyle/>
          <a:p>
            <a:r>
              <a:rPr lang="en-GB" dirty="0" smtClean="0"/>
              <a:t>May 2020</a:t>
            </a:r>
            <a:endParaRPr lang="en-GB" dirty="0"/>
          </a:p>
        </p:txBody>
      </p:sp>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9863138" y="6737350"/>
            <a:ext cx="609600" cy="609600"/>
          </a:xfrm>
          <a:prstGeom prst="rect">
            <a:avLst/>
          </a:prstGeom>
        </p:spPr>
      </p:pic>
    </p:spTree>
    <p:extLst>
      <p:ext uri="{BB962C8B-B14F-4D97-AF65-F5344CB8AC3E}">
        <p14:creationId xmlns:p14="http://schemas.microsoft.com/office/powerpoint/2010/main" val="1347643214"/>
      </p:ext>
    </p:extLst>
  </p:cSld>
  <p:clrMapOvr>
    <a:masterClrMapping/>
  </p:clrMapOvr>
  <p:transition advTm="95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9BD6FA6A-A86D-4D06-AFF9-1E656D8048A1}" type="slidenum">
              <a:rPr lang="en-GB" smtClean="0"/>
              <a:pPr/>
              <a:t>9</a:t>
            </a:fld>
            <a:endParaRPr lang="en-GB" dirty="0"/>
          </a:p>
        </p:txBody>
      </p:sp>
      <p:sp>
        <p:nvSpPr>
          <p:cNvPr id="5" name="Text Placeholder 4"/>
          <p:cNvSpPr>
            <a:spLocks noGrp="1"/>
          </p:cNvSpPr>
          <p:nvPr>
            <p:ph type="body" sz="quarter" idx="4294967295"/>
          </p:nvPr>
        </p:nvSpPr>
        <p:spPr>
          <a:xfrm>
            <a:off x="516835" y="611533"/>
            <a:ext cx="9444038" cy="660400"/>
          </a:xfrm>
        </p:spPr>
        <p:txBody>
          <a:bodyPr anchor="b"/>
          <a:lstStyle/>
          <a:p>
            <a:r>
              <a:rPr lang="en-GB" sz="2800" dirty="0">
                <a:latin typeface="+mj-lt"/>
                <a:ea typeface="+mj-ea"/>
                <a:cs typeface="+mj-cs"/>
              </a:rPr>
              <a:t>Find out </a:t>
            </a:r>
            <a:r>
              <a:rPr lang="en-GB" sz="2800" dirty="0" smtClean="0">
                <a:latin typeface="+mj-lt"/>
                <a:ea typeface="+mj-ea"/>
                <a:cs typeface="+mj-cs"/>
              </a:rPr>
              <a:t>more….</a:t>
            </a:r>
            <a:endParaRPr lang="en-GB" sz="2800" dirty="0">
              <a:latin typeface="+mj-lt"/>
              <a:ea typeface="+mj-ea"/>
              <a:cs typeface="+mj-cs"/>
            </a:endParaRPr>
          </a:p>
        </p:txBody>
      </p:sp>
      <p:pic>
        <p:nvPicPr>
          <p:cNvPr id="3" name="Picture 2"/>
          <p:cNvPicPr>
            <a:picLocks noChangeAspect="1"/>
          </p:cNvPicPr>
          <p:nvPr/>
        </p:nvPicPr>
        <p:blipFill>
          <a:blip r:embed="rId4"/>
          <a:stretch>
            <a:fillRect/>
          </a:stretch>
        </p:blipFill>
        <p:spPr>
          <a:xfrm>
            <a:off x="6863946" y="1613314"/>
            <a:ext cx="3567509" cy="5016087"/>
          </a:xfrm>
          <a:prstGeom prst="rect">
            <a:avLst/>
          </a:prstGeom>
          <a:ln>
            <a:solidFill>
              <a:schemeClr val="accent2"/>
            </a:solidFill>
          </a:ln>
        </p:spPr>
      </p:pic>
      <p:sp>
        <p:nvSpPr>
          <p:cNvPr id="4" name="Footer Placeholder 3"/>
          <p:cNvSpPr>
            <a:spLocks noGrp="1"/>
          </p:cNvSpPr>
          <p:nvPr>
            <p:ph type="ftr" sz="quarter" idx="3"/>
          </p:nvPr>
        </p:nvSpPr>
        <p:spPr/>
        <p:txBody>
          <a:bodyPr/>
          <a:lstStyle/>
          <a:p>
            <a:r>
              <a:rPr lang="en-GB" smtClean="0"/>
              <a:t>Market Analytics: Olefins - 2020</a:t>
            </a:r>
            <a:endParaRPr lang="en-GB" dirty="0" smtClean="0"/>
          </a:p>
        </p:txBody>
      </p:sp>
      <p:sp>
        <p:nvSpPr>
          <p:cNvPr id="7" name="Content Placeholder 2"/>
          <p:cNvSpPr txBox="1">
            <a:spLocks/>
          </p:cNvSpPr>
          <p:nvPr/>
        </p:nvSpPr>
        <p:spPr>
          <a:xfrm>
            <a:off x="514348" y="1513922"/>
            <a:ext cx="6124992" cy="5478462"/>
          </a:xfrm>
          <a:prstGeom prst="rect">
            <a:avLst/>
          </a:prstGeom>
        </p:spPr>
        <p:txBody>
          <a:bodyPr/>
          <a:lstStyle>
            <a:lvl1pPr marL="0" indent="0" algn="l" defTabSz="521437" rtl="0" eaLnBrk="1" latinLnBrk="0" hangingPunct="1">
              <a:lnSpc>
                <a:spcPct val="100000"/>
              </a:lnSpc>
              <a:spcBef>
                <a:spcPts val="300"/>
              </a:spcBef>
              <a:spcAft>
                <a:spcPts val="300"/>
              </a:spcAft>
              <a:buFontTx/>
              <a:buNone/>
              <a:defRPr sz="1800" b="1" kern="1200">
                <a:solidFill>
                  <a:schemeClr val="tx2"/>
                </a:solidFill>
                <a:latin typeface="+mn-lt"/>
                <a:ea typeface="+mn-ea"/>
                <a:cs typeface="Arial"/>
              </a:defRPr>
            </a:lvl1pPr>
            <a:lvl2pPr marL="0" indent="0" algn="l" defTabSz="521437" rtl="0" eaLnBrk="1" latinLnBrk="0" hangingPunct="1">
              <a:lnSpc>
                <a:spcPct val="100000"/>
              </a:lnSpc>
              <a:spcBef>
                <a:spcPts val="0"/>
              </a:spcBef>
              <a:spcAft>
                <a:spcPts val="300"/>
              </a:spcAft>
              <a:buClr>
                <a:schemeClr val="accent2"/>
              </a:buClr>
              <a:buFontTx/>
              <a:buNone/>
              <a:defRPr sz="1800" kern="1200">
                <a:solidFill>
                  <a:schemeClr val="tx1"/>
                </a:solidFill>
                <a:latin typeface="+mn-lt"/>
                <a:ea typeface="+mn-ea"/>
                <a:cs typeface="Arial"/>
              </a:defRPr>
            </a:lvl2pPr>
            <a:lvl3pPr marL="271463" indent="-271463" algn="l" defTabSz="521437" rtl="0" eaLnBrk="1" latinLnBrk="0" hangingPunct="1">
              <a:lnSpc>
                <a:spcPct val="100000"/>
              </a:lnSpc>
              <a:spcBef>
                <a:spcPts val="0"/>
              </a:spcBef>
              <a:spcAft>
                <a:spcPts val="300"/>
              </a:spcAft>
              <a:buClr>
                <a:schemeClr val="accent2"/>
              </a:buClr>
              <a:buSzPct val="130000"/>
              <a:buFont typeface="Wingdings" charset="2"/>
              <a:buChar char="§"/>
              <a:defRPr sz="1800" kern="1200">
                <a:solidFill>
                  <a:schemeClr val="tx1"/>
                </a:solidFill>
                <a:latin typeface="+mn-lt"/>
                <a:ea typeface="+mn-ea"/>
                <a:cs typeface="Arial"/>
              </a:defRPr>
            </a:lvl3pPr>
            <a:lvl4pPr marL="541338" indent="-269875" algn="l" defTabSz="521437" rtl="0" eaLnBrk="1" latinLnBrk="0" hangingPunct="1">
              <a:lnSpc>
                <a:spcPct val="100000"/>
              </a:lnSpc>
              <a:spcBef>
                <a:spcPts val="0"/>
              </a:spcBef>
              <a:spcAft>
                <a:spcPts val="300"/>
              </a:spcAft>
              <a:buClr>
                <a:schemeClr val="accent2"/>
              </a:buClr>
              <a:buFont typeface="Wingdings" panose="05000000000000000000" pitchFamily="2" charset="2"/>
              <a:buChar char=""/>
              <a:defRPr sz="1800" kern="1200">
                <a:solidFill>
                  <a:schemeClr val="tx1"/>
                </a:solidFill>
                <a:latin typeface="+mn-lt"/>
                <a:ea typeface="+mn-ea"/>
                <a:cs typeface="Arial"/>
              </a:defRPr>
            </a:lvl4pPr>
            <a:lvl5pPr marL="810000" indent="-270000" algn="l" defTabSz="521437" rtl="0" eaLnBrk="1" latinLnBrk="0" hangingPunct="1">
              <a:lnSpc>
                <a:spcPct val="100000"/>
              </a:lnSpc>
              <a:spcBef>
                <a:spcPts val="0"/>
              </a:spcBef>
              <a:spcAft>
                <a:spcPts val="300"/>
              </a:spcAft>
              <a:buClr>
                <a:schemeClr val="accent5"/>
              </a:buClr>
              <a:buFont typeface="Lucida Grande"/>
              <a:buChar char="-"/>
              <a:defRPr sz="1800" kern="1200" baseline="0">
                <a:solidFill>
                  <a:schemeClr val="tx1"/>
                </a:solidFill>
                <a:latin typeface="+mn-lt"/>
                <a:ea typeface="+mn-ea"/>
                <a:cs typeface="Arial"/>
              </a:defRPr>
            </a:lvl5pPr>
            <a:lvl6pPr marL="1080000" indent="-269875"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6pPr>
            <a:lvl7pPr marL="1350000" indent="-271463"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7pPr>
            <a:lvl8pPr marL="162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8pPr>
            <a:lvl9pPr marL="189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9pPr>
          </a:lstStyle>
          <a:p>
            <a:r>
              <a:rPr lang="en-GB" sz="1600" dirty="0" smtClean="0">
                <a:solidFill>
                  <a:srgbClr val="77BC1F"/>
                </a:solidFill>
              </a:rPr>
              <a:t>Market Analytics: Olefins – 2020 </a:t>
            </a:r>
          </a:p>
          <a:p>
            <a:pPr lvl="2">
              <a:buSzPct val="100000"/>
            </a:pPr>
            <a:r>
              <a:rPr lang="en-GB" sz="1600" dirty="0"/>
              <a:t>Analysis and forecast to 2045 of supply and demand of the global olefins market including ethylene, propylene and butadiene.  </a:t>
            </a:r>
            <a:endParaRPr lang="en-GB" sz="1600" dirty="0" smtClean="0"/>
          </a:p>
          <a:p>
            <a:pPr lvl="2">
              <a:buSzPct val="100000"/>
            </a:pPr>
            <a:r>
              <a:rPr lang="en-GB" sz="1600" dirty="0" smtClean="0"/>
              <a:t>This </a:t>
            </a:r>
            <a:r>
              <a:rPr lang="en-GB" sz="1600" dirty="0"/>
              <a:t>analysis identifies the issues shaping the olefins industry as well as provide detailed demand breakdown by derivative, supply and net trade data for 40 countries</a:t>
            </a:r>
            <a:r>
              <a:rPr lang="en-GB" sz="1600" dirty="0" smtClean="0"/>
              <a:t>.</a:t>
            </a:r>
          </a:p>
          <a:p>
            <a:pPr marL="0" lvl="2" indent="0">
              <a:buNone/>
            </a:pPr>
            <a:r>
              <a:rPr lang="en-GB" sz="1400" dirty="0">
                <a:hlinkClick r:id="rId5"/>
              </a:rPr>
              <a:t>https://www.nexantsubscriptions.com/reports/market-analytics-olefins-2020</a:t>
            </a:r>
            <a:endParaRPr lang="en-GB" sz="1400" dirty="0" smtClean="0"/>
          </a:p>
          <a:p>
            <a:endParaRPr lang="en-GB" sz="1600" b="0" dirty="0" smtClean="0">
              <a:solidFill>
                <a:schemeClr val="tx1"/>
              </a:solidFill>
            </a:endParaRPr>
          </a:p>
          <a:p>
            <a:r>
              <a:rPr lang="en-GB" sz="1600" b="0" dirty="0" smtClean="0">
                <a:solidFill>
                  <a:schemeClr val="tx1"/>
                </a:solidFill>
              </a:rPr>
              <a:t>For enquiries, please contact your regional Account Manager</a:t>
            </a:r>
            <a:endParaRPr lang="en-GB" b="0" dirty="0" smtClean="0"/>
          </a:p>
          <a:p>
            <a:r>
              <a:rPr lang="en-GB" sz="1600" b="0" dirty="0" smtClean="0">
                <a:solidFill>
                  <a:schemeClr val="tx1"/>
                </a:solidFill>
              </a:rPr>
              <a:t>Or, </a:t>
            </a:r>
            <a:r>
              <a:rPr lang="en-GB" dirty="0" smtClean="0"/>
              <a:t> </a:t>
            </a:r>
          </a:p>
          <a:p>
            <a:pPr marL="285750" indent="-285750">
              <a:buClr>
                <a:srgbClr val="77BC1F"/>
              </a:buClr>
              <a:buFont typeface="Wingdings" panose="05000000000000000000" pitchFamily="2" charset="2"/>
              <a:buChar char="§"/>
            </a:pPr>
            <a:r>
              <a:rPr lang="en-GB" sz="1600" b="0" dirty="0">
                <a:solidFill>
                  <a:schemeClr val="tx1"/>
                </a:solidFill>
              </a:rPr>
              <a:t>Stewart Hardy, </a:t>
            </a:r>
            <a:r>
              <a:rPr lang="en-GB" sz="1600" b="0" dirty="0" smtClean="0">
                <a:solidFill>
                  <a:schemeClr val="tx1"/>
                </a:solidFill>
              </a:rPr>
              <a:t>Market Analytics Olefins Project </a:t>
            </a:r>
            <a:r>
              <a:rPr lang="en-GB" sz="1600" b="0" dirty="0">
                <a:solidFill>
                  <a:schemeClr val="tx1"/>
                </a:solidFill>
              </a:rPr>
              <a:t>Manager</a:t>
            </a:r>
          </a:p>
          <a:p>
            <a:pPr marL="0" lvl="2" indent="0">
              <a:buNone/>
            </a:pPr>
            <a:r>
              <a:rPr lang="en-GB" sz="1600" dirty="0" smtClean="0">
                <a:hlinkClick r:id="rId6"/>
              </a:rPr>
              <a:t>shardy@nexant.com</a:t>
            </a:r>
            <a:endParaRPr lang="en-GB" sz="1600" dirty="0"/>
          </a:p>
          <a:p>
            <a:pPr marL="0" lvl="2" indent="0">
              <a:buNone/>
            </a:pPr>
            <a:r>
              <a:rPr lang="en-GB" sz="1600" dirty="0" smtClean="0"/>
              <a:t>	</a:t>
            </a:r>
          </a:p>
          <a:p>
            <a:pPr marL="285750" indent="-285750">
              <a:buClr>
                <a:srgbClr val="77BC1F"/>
              </a:buClr>
              <a:buFont typeface="Wingdings" panose="05000000000000000000" pitchFamily="2" charset="2"/>
              <a:buChar char="§"/>
            </a:pPr>
            <a:r>
              <a:rPr lang="en-GB" sz="1600" b="0" dirty="0" smtClean="0">
                <a:solidFill>
                  <a:schemeClr val="tx1"/>
                </a:solidFill>
              </a:rPr>
              <a:t>Jeremy Belbin, Market Analytics Report </a:t>
            </a:r>
            <a:r>
              <a:rPr lang="en-GB" sz="1600" b="0" dirty="0">
                <a:solidFill>
                  <a:schemeClr val="tx1"/>
                </a:solidFill>
              </a:rPr>
              <a:t>Manager</a:t>
            </a:r>
          </a:p>
          <a:p>
            <a:pPr marL="0" lvl="2" indent="0">
              <a:buNone/>
            </a:pPr>
            <a:r>
              <a:rPr lang="en-GB" sz="1600" dirty="0" smtClean="0">
                <a:hlinkClick r:id="rId7"/>
              </a:rPr>
              <a:t>jbelbin@nexant.com</a:t>
            </a:r>
            <a:endParaRPr lang="en-GB" sz="1600" dirty="0"/>
          </a:p>
          <a:p>
            <a:pPr marL="0" lvl="2" indent="0">
              <a:buNone/>
            </a:pPr>
            <a:endParaRPr lang="en-GB" sz="1600" dirty="0"/>
          </a:p>
          <a:p>
            <a:pPr lvl="2">
              <a:buSzPct val="100000"/>
            </a:pPr>
            <a:r>
              <a:rPr lang="en-GB" sz="1600" dirty="0"/>
              <a:t>Anna Ibbotson, Head of Markets and Profitability </a:t>
            </a:r>
            <a:r>
              <a:rPr lang="en-GB" sz="1600" dirty="0" smtClean="0"/>
              <a:t>Program</a:t>
            </a:r>
          </a:p>
          <a:p>
            <a:pPr marL="0" lvl="2" indent="0">
              <a:buNone/>
            </a:pPr>
            <a:r>
              <a:rPr lang="en-GB" sz="1600" dirty="0" smtClean="0">
                <a:hlinkClick r:id="rId8"/>
              </a:rPr>
              <a:t>aibbotson@nexant.com</a:t>
            </a:r>
            <a:r>
              <a:rPr lang="en-GB" sz="1600" dirty="0" smtClean="0"/>
              <a:t> </a:t>
            </a:r>
            <a:endParaRPr lang="en-GB" sz="1600" dirty="0"/>
          </a:p>
        </p:txBody>
      </p:sp>
      <p:sp>
        <p:nvSpPr>
          <p:cNvPr id="8" name="Rectangle 7"/>
          <p:cNvSpPr/>
          <p:nvPr/>
        </p:nvSpPr>
        <p:spPr>
          <a:xfrm>
            <a:off x="485792" y="149868"/>
            <a:ext cx="1616148" cy="276999"/>
          </a:xfrm>
          <a:prstGeom prst="rect">
            <a:avLst/>
          </a:prstGeom>
        </p:spPr>
        <p:txBody>
          <a:bodyPr wrap="none">
            <a:spAutoFit/>
          </a:bodyPr>
          <a:lstStyle/>
          <a:p>
            <a:pPr>
              <a:spcBef>
                <a:spcPct val="0"/>
              </a:spcBef>
              <a:spcAft>
                <a:spcPts val="300"/>
              </a:spcAft>
            </a:pPr>
            <a:r>
              <a:rPr lang="en-GB" sz="1200" dirty="0">
                <a:solidFill>
                  <a:schemeClr val="bg1">
                    <a:lumMod val="50000"/>
                  </a:schemeClr>
                </a:solidFill>
                <a:latin typeface="+mj-lt"/>
              </a:rPr>
              <a:t>NexantSubscriptions.com</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63138" y="6737350"/>
            <a:ext cx="609600" cy="609600"/>
          </a:xfrm>
          <a:prstGeom prst="rect">
            <a:avLst/>
          </a:prstGeom>
        </p:spPr>
      </p:pic>
    </p:spTree>
    <p:extLst>
      <p:ext uri="{BB962C8B-B14F-4D97-AF65-F5344CB8AC3E}">
        <p14:creationId xmlns:p14="http://schemas.microsoft.com/office/powerpoint/2010/main" val="2347580741"/>
      </p:ext>
    </p:extLst>
  </p:cSld>
  <p:clrMapOvr>
    <a:masterClrMapping/>
  </p:clrMapOvr>
  <p:transition advTm="177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7050" y="582745"/>
            <a:ext cx="8638215" cy="746256"/>
          </a:xfrm>
        </p:spPr>
        <p:txBody>
          <a:bodyPr>
            <a:noAutofit/>
          </a:bodyPr>
          <a:lstStyle/>
          <a:p>
            <a:r>
              <a:rPr lang="en-GB" dirty="0"/>
              <a:t>Subscriptions and Reports are delivered via three established </a:t>
            </a:r>
            <a:r>
              <a:rPr lang="en-GB" dirty="0" smtClean="0"/>
              <a:t>programs – publishing over 100 reports per year</a:t>
            </a:r>
            <a:endParaRPr lang="en-GB" dirty="0"/>
          </a:p>
        </p:txBody>
      </p:sp>
      <p:sp>
        <p:nvSpPr>
          <p:cNvPr id="2" name="Footer Placeholder 1"/>
          <p:cNvSpPr>
            <a:spLocks noGrp="1"/>
          </p:cNvSpPr>
          <p:nvPr>
            <p:ph type="ftr" sz="quarter" idx="3"/>
          </p:nvPr>
        </p:nvSpPr>
        <p:spPr/>
        <p:txBody>
          <a:bodyPr/>
          <a:lstStyle/>
          <a:p>
            <a:r>
              <a:rPr lang="en-GB" smtClean="0"/>
              <a:t>Market Analytics: Olefins - 2020</a:t>
            </a:r>
            <a:endParaRPr lang="en-GB" dirty="0" smtClean="0"/>
          </a:p>
        </p:txBody>
      </p:sp>
      <p:sp>
        <p:nvSpPr>
          <p:cNvPr id="5" name="Slide Number Placeholder 4"/>
          <p:cNvSpPr>
            <a:spLocks noGrp="1"/>
          </p:cNvSpPr>
          <p:nvPr>
            <p:ph type="sldNum" sz="quarter" idx="4"/>
          </p:nvPr>
        </p:nvSpPr>
        <p:spPr/>
        <p:txBody>
          <a:bodyPr/>
          <a:lstStyle/>
          <a:p>
            <a:fld id="{276DE07D-12F9-FF40-B07B-9B015B6B1FBE}" type="slidenum">
              <a:rPr lang="en-GB" smtClean="0"/>
              <a:pPr/>
              <a:t>10</a:t>
            </a:fld>
            <a:endParaRPr lang="en-GB" dirty="0"/>
          </a:p>
        </p:txBody>
      </p:sp>
      <p:sp>
        <p:nvSpPr>
          <p:cNvPr id="21" name="Rectangle 20"/>
          <p:cNvSpPr/>
          <p:nvPr/>
        </p:nvSpPr>
        <p:spPr>
          <a:xfrm>
            <a:off x="495731" y="149868"/>
            <a:ext cx="1616148" cy="276999"/>
          </a:xfrm>
          <a:prstGeom prst="rect">
            <a:avLst/>
          </a:prstGeom>
        </p:spPr>
        <p:txBody>
          <a:bodyPr wrap="none">
            <a:spAutoFit/>
          </a:bodyPr>
          <a:lstStyle/>
          <a:p>
            <a:pPr>
              <a:spcBef>
                <a:spcPct val="0"/>
              </a:spcBef>
              <a:spcAft>
                <a:spcPts val="300"/>
              </a:spcAft>
            </a:pPr>
            <a:r>
              <a:rPr lang="en-GB" sz="1200" dirty="0">
                <a:solidFill>
                  <a:schemeClr val="bg1">
                    <a:lumMod val="50000"/>
                  </a:schemeClr>
                </a:solidFill>
                <a:latin typeface="+mj-lt"/>
              </a:rPr>
              <a:t>NexantSubscriptions.com</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3138" y="6737350"/>
            <a:ext cx="609600" cy="609600"/>
          </a:xfrm>
          <a:prstGeom prst="rect">
            <a:avLst/>
          </a:prstGeom>
        </p:spPr>
      </p:pic>
      <p:pic>
        <p:nvPicPr>
          <p:cNvPr id="4" name="Picture 3"/>
          <p:cNvPicPr>
            <a:picLocks noChangeAspect="1"/>
          </p:cNvPicPr>
          <p:nvPr/>
        </p:nvPicPr>
        <p:blipFill>
          <a:blip r:embed="rId6"/>
          <a:stretch>
            <a:fillRect/>
          </a:stretch>
        </p:blipFill>
        <p:spPr>
          <a:xfrm>
            <a:off x="276447" y="1509711"/>
            <a:ext cx="10217258" cy="4912935"/>
          </a:xfrm>
          <a:prstGeom prst="rect">
            <a:avLst/>
          </a:prstGeom>
        </p:spPr>
      </p:pic>
    </p:spTree>
    <p:extLst>
      <p:ext uri="{BB962C8B-B14F-4D97-AF65-F5344CB8AC3E}">
        <p14:creationId xmlns:p14="http://schemas.microsoft.com/office/powerpoint/2010/main" val="1343439881"/>
      </p:ext>
    </p:extLst>
  </p:cSld>
  <p:clrMapOvr>
    <a:masterClrMapping/>
  </p:clrMapOvr>
  <p:transition advTm="886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3900222" y="5216252"/>
            <a:ext cx="4802620" cy="1782689"/>
          </a:xfrm>
        </p:spPr>
        <p:txBody>
          <a:bodyPr/>
          <a:lstStyle/>
          <a:p>
            <a:r>
              <a:rPr lang="en-GB" dirty="0" smtClean="0">
                <a:solidFill>
                  <a:schemeClr val="tx1"/>
                </a:solidFill>
              </a:rPr>
              <a:t>“</a:t>
            </a:r>
            <a:r>
              <a:rPr lang="en-GB" dirty="0">
                <a:solidFill>
                  <a:srgbClr val="4C4C4C"/>
                </a:solidFill>
              </a:rPr>
              <a:t>This Presentation was prepared by Nexant, Inc. (“Nexant</a:t>
            </a:r>
            <a:r>
              <a:rPr lang="en-GB" dirty="0" smtClean="0">
                <a:solidFill>
                  <a:srgbClr val="4C4C4C"/>
                </a:solidFill>
              </a:rPr>
              <a:t>”).  Except </a:t>
            </a:r>
            <a:r>
              <a:rPr lang="en-GB" dirty="0">
                <a:solidFill>
                  <a:srgbClr val="4C4C4C"/>
                </a:solidFill>
              </a:rPr>
              <a:t>where specifically stated otherwise in this Report, the information contained herein is prepared on the basis of information that is publicly available, and contains no confidential third party technical information to the best knowledge of Nexant. Aforesaid information has not been independently verified or otherwise examined to determine its accuracy, completeness or financial feasibility. Neither Nexant, Subscriber nor any person acting on behalf of either assumes any liabilities with respect to the use of or for damages resulting from the use of any information contained in this Report. Nexant does not represent or warrant that any assumed conditions will come to pass.</a:t>
            </a:r>
          </a:p>
          <a:p>
            <a:r>
              <a:rPr lang="en-GB" dirty="0">
                <a:solidFill>
                  <a:srgbClr val="4C4C4C"/>
                </a:solidFill>
              </a:rPr>
              <a:t>The Report is submitted on the understanding that the Subscriber will maintain the contents confidential except for the Subscriber’s internal use. The Report should not be reproduced, distributed or used without first obtaining prior written consent by Nexant. Each Subscriber agrees to use reasonable effort to protect the confidential nature of the Report.</a:t>
            </a:r>
          </a:p>
          <a:p>
            <a:r>
              <a:rPr lang="en-GB" dirty="0">
                <a:solidFill>
                  <a:srgbClr val="4C4C4C"/>
                </a:solidFill>
              </a:rPr>
              <a:t>Copyright © by Nexant Inc. </a:t>
            </a:r>
            <a:r>
              <a:rPr lang="en-GB" dirty="0" smtClean="0">
                <a:solidFill>
                  <a:srgbClr val="4C4C4C"/>
                </a:solidFill>
              </a:rPr>
              <a:t>2020. </a:t>
            </a:r>
            <a:r>
              <a:rPr lang="en-GB" dirty="0">
                <a:solidFill>
                  <a:srgbClr val="4C4C4C"/>
                </a:solidFill>
              </a:rPr>
              <a:t>All rights reserved.</a:t>
            </a:r>
          </a:p>
        </p:txBody>
      </p:sp>
      <p:sp>
        <p:nvSpPr>
          <p:cNvPr id="5" name="Content Placeholder 4"/>
          <p:cNvSpPr>
            <a:spLocks noGrp="1"/>
          </p:cNvSpPr>
          <p:nvPr>
            <p:ph idx="1"/>
          </p:nvPr>
        </p:nvSpPr>
        <p:spPr/>
        <p:txBody>
          <a:bodyPr/>
          <a:lstStyle/>
          <a:p>
            <a:r>
              <a:rPr lang="en-GB" dirty="0" err="1" smtClean="0">
                <a:solidFill>
                  <a:schemeClr val="tx1"/>
                </a:solidFill>
              </a:rPr>
              <a:t>Nexant</a:t>
            </a:r>
            <a:endParaRPr lang="en-GB" dirty="0" smtClean="0">
              <a:solidFill>
                <a:schemeClr val="tx1"/>
              </a:solidFill>
            </a:endParaRPr>
          </a:p>
          <a:p>
            <a:endParaRPr lang="en-GB" dirty="0">
              <a:solidFill>
                <a:schemeClr val="tx1"/>
              </a:solidFill>
            </a:endParaRPr>
          </a:p>
          <a:p>
            <a:r>
              <a:rPr lang="en-GB" dirty="0">
                <a:solidFill>
                  <a:schemeClr val="tx1"/>
                </a:solidFill>
              </a:rPr>
              <a:t>San Francisco</a:t>
            </a:r>
          </a:p>
          <a:p>
            <a:r>
              <a:rPr lang="en-GB" dirty="0">
                <a:solidFill>
                  <a:schemeClr val="tx1"/>
                </a:solidFill>
              </a:rPr>
              <a:t>New York</a:t>
            </a:r>
          </a:p>
          <a:p>
            <a:r>
              <a:rPr lang="en-GB" dirty="0" smtClean="0">
                <a:solidFill>
                  <a:schemeClr val="tx1"/>
                </a:solidFill>
              </a:rPr>
              <a:t>Washington</a:t>
            </a:r>
          </a:p>
          <a:p>
            <a:r>
              <a:rPr lang="en-GB" dirty="0" smtClean="0">
                <a:solidFill>
                  <a:schemeClr val="tx1"/>
                </a:solidFill>
              </a:rPr>
              <a:t>Houston</a:t>
            </a:r>
            <a:endParaRPr lang="en-GB" dirty="0">
              <a:solidFill>
                <a:schemeClr val="tx1"/>
              </a:solidFill>
            </a:endParaRPr>
          </a:p>
          <a:p>
            <a:r>
              <a:rPr lang="en-GB" dirty="0">
                <a:solidFill>
                  <a:schemeClr val="tx1"/>
                </a:solidFill>
              </a:rPr>
              <a:t>London</a:t>
            </a:r>
          </a:p>
          <a:p>
            <a:r>
              <a:rPr lang="en-GB" dirty="0" smtClean="0">
                <a:solidFill>
                  <a:schemeClr val="tx1"/>
                </a:solidFill>
              </a:rPr>
              <a:t>Bahrain</a:t>
            </a:r>
            <a:endParaRPr lang="en-GB" dirty="0">
              <a:solidFill>
                <a:schemeClr val="tx1"/>
              </a:solidFill>
            </a:endParaRPr>
          </a:p>
          <a:p>
            <a:r>
              <a:rPr lang="en-GB" dirty="0" smtClean="0">
                <a:solidFill>
                  <a:schemeClr val="tx1"/>
                </a:solidFill>
              </a:rPr>
              <a:t>Bangkok</a:t>
            </a:r>
            <a:endParaRPr lang="en-GB" dirty="0">
              <a:solidFill>
                <a:schemeClr val="tx1"/>
              </a:solidFill>
            </a:endParaRPr>
          </a:p>
          <a:p>
            <a:r>
              <a:rPr lang="en-GB" dirty="0">
                <a:solidFill>
                  <a:schemeClr val="tx1"/>
                </a:solidFill>
              </a:rPr>
              <a:t>Shanghai</a:t>
            </a:r>
          </a:p>
          <a:p>
            <a:r>
              <a:rPr lang="en-GB" dirty="0">
                <a:solidFill>
                  <a:schemeClr val="tx1"/>
                </a:solidFill>
              </a:rPr>
              <a:t>Kuala </a:t>
            </a:r>
            <a:r>
              <a:rPr lang="en-GB" dirty="0" smtClean="0">
                <a:solidFill>
                  <a:schemeClr val="tx1"/>
                </a:solidFill>
              </a:rPr>
              <a:t>Lumpur</a:t>
            </a:r>
            <a:endParaRPr lang="en-GB" dirty="0">
              <a:solidFill>
                <a:schemeClr val="tx1"/>
              </a:solidFill>
            </a:endParaRPr>
          </a:p>
        </p:txBody>
      </p:sp>
      <p:sp>
        <p:nvSpPr>
          <p:cNvPr id="9" name="Rectangle 8"/>
          <p:cNvSpPr/>
          <p:nvPr/>
        </p:nvSpPr>
        <p:spPr>
          <a:xfrm>
            <a:off x="3185213" y="857558"/>
            <a:ext cx="3312125" cy="415498"/>
          </a:xfrm>
          <a:prstGeom prst="rect">
            <a:avLst/>
          </a:prstGeom>
        </p:spPr>
        <p:txBody>
          <a:bodyPr wrap="none">
            <a:spAutoFit/>
          </a:bodyPr>
          <a:lstStyle/>
          <a:p>
            <a:r>
              <a:rPr lang="en-US" b="1" dirty="0">
                <a:solidFill>
                  <a:srgbClr val="0070CD"/>
                </a:solidFill>
              </a:rPr>
              <a:t>Markets and Profitability</a:t>
            </a:r>
          </a:p>
        </p:txBody>
      </p:sp>
      <p:pic>
        <p:nvPicPr>
          <p:cNvPr id="6" name="Markets&amp;Profitability Icon emf"/>
          <p:cNvPicPr/>
          <p:nvPr/>
        </p:nvPicPr>
        <p:blipFill>
          <a:blip r:embed="rId5">
            <a:extLst>
              <a:ext uri="{28A0092B-C50C-407E-A947-70E740481C1C}">
                <a14:useLocalDpi xmlns:a14="http://schemas.microsoft.com/office/drawing/2010/main" val="0"/>
              </a:ext>
            </a:extLst>
          </a:blip>
          <a:srcRect/>
          <a:stretch>
            <a:fillRect/>
          </a:stretch>
        </p:blipFill>
        <p:spPr bwMode="auto">
          <a:xfrm>
            <a:off x="9206444" y="615409"/>
            <a:ext cx="899795" cy="899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3138" y="6737350"/>
            <a:ext cx="609600" cy="609600"/>
          </a:xfrm>
          <a:prstGeom prst="rect">
            <a:avLst/>
          </a:prstGeom>
        </p:spPr>
      </p:pic>
    </p:spTree>
    <p:extLst>
      <p:ext uri="{BB962C8B-B14F-4D97-AF65-F5344CB8AC3E}">
        <p14:creationId xmlns:p14="http://schemas.microsoft.com/office/powerpoint/2010/main" val="2446976578"/>
      </p:ext>
    </p:extLst>
  </p:cSld>
  <p:clrMapOvr>
    <a:masterClrMapping/>
  </p:clrMapOvr>
  <p:transition advTm="105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sz="quarter" idx="14"/>
          </p:nvPr>
        </p:nvSpPr>
        <p:spPr>
          <a:xfrm>
            <a:off x="5415834" y="1994001"/>
            <a:ext cx="4634197" cy="4777578"/>
          </a:xfrm>
        </p:spPr>
        <p:txBody>
          <a:bodyPr/>
          <a:lstStyle/>
          <a:p>
            <a:pPr>
              <a:lnSpc>
                <a:spcPct val="90000"/>
              </a:lnSpc>
              <a:spcBef>
                <a:spcPts val="600"/>
              </a:spcBef>
              <a:spcAft>
                <a:spcPts val="600"/>
              </a:spcAft>
            </a:pPr>
            <a:r>
              <a:rPr lang="en-GB" sz="1600" b="0" dirty="0">
                <a:solidFill>
                  <a:schemeClr val="tx1"/>
                </a:solidFill>
              </a:rPr>
              <a:t>Section 1: </a:t>
            </a:r>
            <a:r>
              <a:rPr lang="en-GB" sz="1600" b="0" dirty="0" smtClean="0">
                <a:solidFill>
                  <a:schemeClr val="tx1"/>
                </a:solidFill>
              </a:rPr>
              <a:t>The Olefins Industry </a:t>
            </a:r>
          </a:p>
          <a:p>
            <a:pPr>
              <a:lnSpc>
                <a:spcPct val="90000"/>
              </a:lnSpc>
              <a:spcBef>
                <a:spcPts val="600"/>
              </a:spcBef>
              <a:spcAft>
                <a:spcPts val="600"/>
              </a:spcAft>
            </a:pPr>
            <a:r>
              <a:rPr lang="en-GB" sz="1600" b="0" dirty="0" smtClean="0">
                <a:solidFill>
                  <a:schemeClr val="tx1"/>
                </a:solidFill>
              </a:rPr>
              <a:t>1.1</a:t>
            </a:r>
            <a:r>
              <a:rPr lang="en-GB" sz="1600" b="0" dirty="0">
                <a:solidFill>
                  <a:schemeClr val="tx1"/>
                </a:solidFill>
              </a:rPr>
              <a:t>. </a:t>
            </a:r>
            <a:r>
              <a:rPr lang="en-GB" sz="1600" b="0" dirty="0" smtClean="0">
                <a:solidFill>
                  <a:schemeClr val="tx1"/>
                </a:solidFill>
              </a:rPr>
              <a:t>Global Overview</a:t>
            </a:r>
            <a:endParaRPr lang="en-GB" sz="1600" b="0" dirty="0">
              <a:solidFill>
                <a:schemeClr val="tx1"/>
              </a:solidFill>
            </a:endParaRPr>
          </a:p>
          <a:p>
            <a:pPr>
              <a:lnSpc>
                <a:spcPct val="90000"/>
              </a:lnSpc>
              <a:spcBef>
                <a:spcPts val="600"/>
              </a:spcBef>
              <a:spcAft>
                <a:spcPts val="600"/>
              </a:spcAft>
            </a:pPr>
            <a:r>
              <a:rPr lang="en-GB" sz="1600" b="0" dirty="0">
                <a:solidFill>
                  <a:schemeClr val="tx1"/>
                </a:solidFill>
              </a:rPr>
              <a:t>1.2. </a:t>
            </a:r>
            <a:r>
              <a:rPr lang="en-GB" sz="1600" b="0" dirty="0" smtClean="0">
                <a:solidFill>
                  <a:schemeClr val="tx1"/>
                </a:solidFill>
              </a:rPr>
              <a:t>Current Performance</a:t>
            </a:r>
            <a:endParaRPr lang="en-GB" sz="1600" b="0" dirty="0">
              <a:solidFill>
                <a:schemeClr val="tx1"/>
              </a:solidFill>
            </a:endParaRPr>
          </a:p>
          <a:p>
            <a:pPr>
              <a:lnSpc>
                <a:spcPct val="90000"/>
              </a:lnSpc>
              <a:spcBef>
                <a:spcPts val="600"/>
              </a:spcBef>
              <a:spcAft>
                <a:spcPts val="600"/>
              </a:spcAft>
            </a:pPr>
            <a:r>
              <a:rPr lang="en-GB" sz="1600" b="0" dirty="0" smtClean="0">
                <a:solidFill>
                  <a:schemeClr val="tx1"/>
                </a:solidFill>
              </a:rPr>
              <a:t>Section </a:t>
            </a:r>
            <a:r>
              <a:rPr lang="en-GB" sz="1600" b="0" dirty="0">
                <a:solidFill>
                  <a:schemeClr val="tx1"/>
                </a:solidFill>
              </a:rPr>
              <a:t>2: </a:t>
            </a:r>
            <a:r>
              <a:rPr lang="en-GB" sz="1600" b="0" dirty="0" smtClean="0">
                <a:solidFill>
                  <a:schemeClr val="tx1"/>
                </a:solidFill>
              </a:rPr>
              <a:t>Ethylene</a:t>
            </a:r>
            <a:endParaRPr lang="en-GB" sz="1600" b="0" dirty="0">
              <a:solidFill>
                <a:schemeClr val="tx1"/>
              </a:solidFill>
            </a:endParaRPr>
          </a:p>
          <a:p>
            <a:pPr>
              <a:lnSpc>
                <a:spcPct val="90000"/>
              </a:lnSpc>
              <a:spcBef>
                <a:spcPts val="600"/>
              </a:spcBef>
              <a:spcAft>
                <a:spcPts val="600"/>
              </a:spcAft>
            </a:pPr>
            <a:r>
              <a:rPr lang="en-GB" sz="1600" b="0" dirty="0" smtClean="0">
                <a:solidFill>
                  <a:schemeClr val="tx1"/>
                </a:solidFill>
              </a:rPr>
              <a:t>Section </a:t>
            </a:r>
            <a:r>
              <a:rPr lang="en-GB" sz="1600" b="0" dirty="0">
                <a:solidFill>
                  <a:schemeClr val="tx1"/>
                </a:solidFill>
              </a:rPr>
              <a:t>3: </a:t>
            </a:r>
            <a:r>
              <a:rPr lang="en-GB" sz="1600" b="0" dirty="0" smtClean="0">
                <a:solidFill>
                  <a:schemeClr val="tx1"/>
                </a:solidFill>
              </a:rPr>
              <a:t>Propylene</a:t>
            </a:r>
            <a:endParaRPr lang="en-GB" sz="1600" b="0" dirty="0">
              <a:solidFill>
                <a:schemeClr val="tx1"/>
              </a:solidFill>
            </a:endParaRPr>
          </a:p>
          <a:p>
            <a:pPr>
              <a:lnSpc>
                <a:spcPct val="90000"/>
              </a:lnSpc>
              <a:spcBef>
                <a:spcPts val="600"/>
              </a:spcBef>
              <a:spcAft>
                <a:spcPts val="600"/>
              </a:spcAft>
            </a:pPr>
            <a:r>
              <a:rPr lang="en-GB" sz="1600" b="0" dirty="0" smtClean="0">
                <a:solidFill>
                  <a:schemeClr val="tx1"/>
                </a:solidFill>
              </a:rPr>
              <a:t>Section </a:t>
            </a:r>
            <a:r>
              <a:rPr lang="en-GB" sz="1600" b="0" dirty="0">
                <a:solidFill>
                  <a:schemeClr val="tx1"/>
                </a:solidFill>
              </a:rPr>
              <a:t>4: </a:t>
            </a:r>
            <a:r>
              <a:rPr lang="en-GB" sz="1600" b="0" dirty="0" smtClean="0">
                <a:solidFill>
                  <a:schemeClr val="tx1"/>
                </a:solidFill>
              </a:rPr>
              <a:t>Butadiene</a:t>
            </a:r>
          </a:p>
          <a:p>
            <a:pPr>
              <a:lnSpc>
                <a:spcPct val="90000"/>
              </a:lnSpc>
              <a:spcBef>
                <a:spcPts val="600"/>
              </a:spcBef>
              <a:spcAft>
                <a:spcPts val="600"/>
              </a:spcAft>
            </a:pPr>
            <a:endParaRPr lang="en-GB" sz="1600" b="0" dirty="0">
              <a:solidFill>
                <a:schemeClr val="tx1"/>
              </a:solidFill>
            </a:endParaRPr>
          </a:p>
          <a:p>
            <a:pPr>
              <a:lnSpc>
                <a:spcPct val="90000"/>
              </a:lnSpc>
              <a:spcBef>
                <a:spcPts val="600"/>
              </a:spcBef>
              <a:spcAft>
                <a:spcPts val="600"/>
              </a:spcAft>
            </a:pPr>
            <a:r>
              <a:rPr lang="en-GB" sz="1600" b="0" dirty="0" smtClean="0">
                <a:solidFill>
                  <a:schemeClr val="tx1"/>
                </a:solidFill>
              </a:rPr>
              <a:t>Note</a:t>
            </a:r>
            <a:r>
              <a:rPr lang="en-GB" sz="1600" b="0" dirty="0">
                <a:solidFill>
                  <a:schemeClr val="tx1"/>
                </a:solidFill>
              </a:rPr>
              <a:t>: Sections </a:t>
            </a:r>
            <a:r>
              <a:rPr lang="en-GB" sz="1600" b="0" dirty="0" smtClean="0">
                <a:solidFill>
                  <a:schemeClr val="tx1"/>
                </a:solidFill>
              </a:rPr>
              <a:t>2-4 </a:t>
            </a:r>
            <a:r>
              <a:rPr lang="en-GB" sz="1600" b="0" dirty="0">
                <a:solidFill>
                  <a:schemeClr val="tx1"/>
                </a:solidFill>
              </a:rPr>
              <a:t>are segmented by geographic region and have the following outline </a:t>
            </a:r>
          </a:p>
          <a:p>
            <a:pPr>
              <a:lnSpc>
                <a:spcPct val="90000"/>
              </a:lnSpc>
              <a:spcBef>
                <a:spcPts val="600"/>
              </a:spcBef>
              <a:spcAft>
                <a:spcPts val="600"/>
              </a:spcAft>
            </a:pPr>
            <a:r>
              <a:rPr lang="en-GB" sz="1600" b="0" dirty="0">
                <a:solidFill>
                  <a:schemeClr val="tx1"/>
                </a:solidFill>
              </a:rPr>
              <a:t>2.1.1. Consumption</a:t>
            </a:r>
          </a:p>
          <a:p>
            <a:pPr>
              <a:lnSpc>
                <a:spcPct val="90000"/>
              </a:lnSpc>
              <a:spcBef>
                <a:spcPts val="600"/>
              </a:spcBef>
              <a:spcAft>
                <a:spcPts val="600"/>
              </a:spcAft>
            </a:pPr>
            <a:r>
              <a:rPr lang="en-GB" sz="1600" b="0" dirty="0">
                <a:solidFill>
                  <a:schemeClr val="tx1"/>
                </a:solidFill>
              </a:rPr>
              <a:t>2.1.2. Supply</a:t>
            </a:r>
          </a:p>
          <a:p>
            <a:pPr>
              <a:lnSpc>
                <a:spcPct val="90000"/>
              </a:lnSpc>
              <a:spcBef>
                <a:spcPts val="600"/>
              </a:spcBef>
              <a:spcAft>
                <a:spcPts val="600"/>
              </a:spcAft>
            </a:pPr>
            <a:r>
              <a:rPr lang="en-GB" sz="1600" b="0" dirty="0">
                <a:solidFill>
                  <a:schemeClr val="tx1"/>
                </a:solidFill>
              </a:rPr>
              <a:t>2.1.3. Supply, </a:t>
            </a:r>
            <a:r>
              <a:rPr lang="en-GB" sz="1600" b="0" dirty="0" smtClean="0">
                <a:solidFill>
                  <a:schemeClr val="tx1"/>
                </a:solidFill>
              </a:rPr>
              <a:t>Demand </a:t>
            </a:r>
            <a:r>
              <a:rPr lang="en-GB" sz="1600" b="0" dirty="0">
                <a:solidFill>
                  <a:schemeClr val="tx1"/>
                </a:solidFill>
              </a:rPr>
              <a:t>and Trade</a:t>
            </a:r>
          </a:p>
        </p:txBody>
      </p:sp>
      <p:sp>
        <p:nvSpPr>
          <p:cNvPr id="5" name="Title 4"/>
          <p:cNvSpPr>
            <a:spLocks noGrp="1"/>
          </p:cNvSpPr>
          <p:nvPr>
            <p:ph type="title"/>
          </p:nvPr>
        </p:nvSpPr>
        <p:spPr>
          <a:xfrm>
            <a:off x="527050" y="576276"/>
            <a:ext cx="8222812" cy="746256"/>
          </a:xfrm>
        </p:spPr>
        <p:txBody>
          <a:bodyPr/>
          <a:lstStyle/>
          <a:p>
            <a:r>
              <a:rPr lang="en-GB" dirty="0"/>
              <a:t>Analysis and forecast of supply and demand in the global olefins market </a:t>
            </a:r>
          </a:p>
        </p:txBody>
      </p:sp>
      <p:sp>
        <p:nvSpPr>
          <p:cNvPr id="10" name="Content Placeholder 9"/>
          <p:cNvSpPr>
            <a:spLocks noGrp="1"/>
          </p:cNvSpPr>
          <p:nvPr>
            <p:ph sz="quarter" idx="18"/>
          </p:nvPr>
        </p:nvSpPr>
        <p:spPr>
          <a:xfrm>
            <a:off x="558204" y="1524673"/>
            <a:ext cx="4725014" cy="291476"/>
          </a:xfrm>
        </p:spPr>
        <p:txBody>
          <a:bodyPr/>
          <a:lstStyle/>
          <a:p>
            <a:r>
              <a:rPr lang="en-GB" dirty="0" smtClean="0"/>
              <a:t>Report Scope</a:t>
            </a:r>
            <a:endParaRPr lang="en-GB" dirty="0"/>
          </a:p>
        </p:txBody>
      </p:sp>
      <p:sp>
        <p:nvSpPr>
          <p:cNvPr id="11" name="Content Placeholder 10"/>
          <p:cNvSpPr>
            <a:spLocks noGrp="1"/>
          </p:cNvSpPr>
          <p:nvPr>
            <p:ph sz="quarter" idx="19"/>
          </p:nvPr>
        </p:nvSpPr>
        <p:spPr>
          <a:xfrm>
            <a:off x="5419272" y="1524673"/>
            <a:ext cx="4725014" cy="291476"/>
          </a:xfrm>
        </p:spPr>
        <p:txBody>
          <a:bodyPr/>
          <a:lstStyle/>
          <a:p>
            <a:r>
              <a:rPr lang="en-GB" dirty="0" smtClean="0"/>
              <a:t>Report Contents</a:t>
            </a:r>
            <a:endParaRPr lang="en-GB" dirty="0"/>
          </a:p>
        </p:txBody>
      </p:sp>
      <p:sp>
        <p:nvSpPr>
          <p:cNvPr id="12" name="Content Placeholder 11"/>
          <p:cNvSpPr>
            <a:spLocks noGrp="1"/>
          </p:cNvSpPr>
          <p:nvPr>
            <p:ph sz="quarter" idx="13"/>
          </p:nvPr>
        </p:nvSpPr>
        <p:spPr>
          <a:xfrm>
            <a:off x="558205" y="1963514"/>
            <a:ext cx="3964827" cy="4777578"/>
          </a:xfrm>
        </p:spPr>
        <p:txBody>
          <a:bodyPr/>
          <a:lstStyle/>
          <a:p>
            <a:r>
              <a:rPr lang="en-GB" sz="1600" dirty="0">
                <a:latin typeface="+mn-lt"/>
              </a:rPr>
              <a:t>Product Scope:</a:t>
            </a:r>
          </a:p>
          <a:p>
            <a:r>
              <a:rPr lang="en-GB" sz="1600" b="0" dirty="0" smtClean="0">
                <a:solidFill>
                  <a:schemeClr val="tx1"/>
                </a:solidFill>
              </a:rPr>
              <a:t>The olefins report includes ethylene, propylene and butadiene.</a:t>
            </a:r>
            <a:endParaRPr lang="en-GB" sz="1600" b="0" dirty="0">
              <a:solidFill>
                <a:schemeClr val="tx1"/>
              </a:solidFill>
            </a:endParaRPr>
          </a:p>
          <a:p>
            <a:r>
              <a:rPr lang="en-GB" sz="1600" dirty="0">
                <a:latin typeface="+mn-lt"/>
              </a:rPr>
              <a:t>Geographic Scope:</a:t>
            </a:r>
          </a:p>
          <a:p>
            <a:pPr marL="271463" indent="-271463" algn="just" fontAlgn="auto">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Global</a:t>
            </a:r>
          </a:p>
          <a:p>
            <a:pPr marL="271463" indent="-271463" algn="just" fontAlgn="auto">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North America</a:t>
            </a:r>
          </a:p>
          <a:p>
            <a:pPr marL="271463" indent="-271463" algn="just" fontAlgn="auto">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South America</a:t>
            </a:r>
          </a:p>
          <a:p>
            <a:pPr marL="271463" indent="-271463" algn="just" fontAlgn="auto">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Western Europe</a:t>
            </a:r>
          </a:p>
          <a:p>
            <a:pPr marL="271463" indent="-271463" algn="just">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Central Europe</a:t>
            </a:r>
          </a:p>
          <a:p>
            <a:pPr marL="271463" indent="-271463" algn="just">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Eastern Europe </a:t>
            </a:r>
          </a:p>
          <a:p>
            <a:pPr marL="271463" indent="-271463" algn="just">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Middle East </a:t>
            </a:r>
          </a:p>
          <a:p>
            <a:pPr marL="271463" indent="-271463" algn="just">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Africa</a:t>
            </a:r>
          </a:p>
          <a:p>
            <a:pPr marL="271463" indent="-271463" algn="just" fontAlgn="auto">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Asia Pacific</a:t>
            </a:r>
          </a:p>
          <a:p>
            <a:endParaRPr lang="en-GB" dirty="0"/>
          </a:p>
        </p:txBody>
      </p:sp>
      <p:sp>
        <p:nvSpPr>
          <p:cNvPr id="2" name="TextBox 1"/>
          <p:cNvSpPr txBox="1"/>
          <p:nvPr/>
        </p:nvSpPr>
        <p:spPr>
          <a:xfrm>
            <a:off x="557278" y="176119"/>
            <a:ext cx="914400" cy="170493"/>
          </a:xfrm>
          <a:prstGeom prst="rect">
            <a:avLst/>
          </a:prstGeom>
        </p:spPr>
        <p:txBody>
          <a:bodyPr vert="horz" wrap="none" lIns="0" tIns="52144" rIns="104287" bIns="52144" rtlCol="0" anchor="b">
            <a:noAutofit/>
          </a:bodyPr>
          <a:lstStyle/>
          <a:p>
            <a:pPr algn="ctr"/>
            <a:r>
              <a:rPr lang="en-GB" sz="1200" dirty="0" smtClean="0">
                <a:solidFill>
                  <a:schemeClr val="bg1">
                    <a:lumMod val="50000"/>
                  </a:schemeClr>
                </a:solidFill>
                <a:latin typeface="+mj-lt"/>
              </a:rPr>
              <a:t>Report Scope</a:t>
            </a:r>
          </a:p>
        </p:txBody>
      </p:sp>
      <p:sp>
        <p:nvSpPr>
          <p:cNvPr id="16" name="Text Placeholder 3"/>
          <p:cNvSpPr txBox="1">
            <a:spLocks/>
          </p:cNvSpPr>
          <p:nvPr/>
        </p:nvSpPr>
        <p:spPr bwMode="gray">
          <a:xfrm>
            <a:off x="567285" y="6666237"/>
            <a:ext cx="9499264" cy="682579"/>
          </a:xfrm>
          <a:prstGeom prst="rect">
            <a:avLst/>
          </a:prstGeom>
        </p:spPr>
        <p:txBody>
          <a:bodyPr vert="horz" lIns="0" tIns="52144" rIns="104287" bIns="52144" rtlCol="0">
            <a:noAutofit/>
          </a:bodyPr>
          <a:lstStyle>
            <a:defPPr>
              <a:defRPr lang="en-GB"/>
            </a:defPPr>
            <a:lvl1pPr algn="ctr">
              <a:spcBef>
                <a:spcPts val="0"/>
              </a:spcBef>
              <a:defRPr sz="2000">
                <a:solidFill>
                  <a:srgbClr val="0470CD"/>
                </a:solidFill>
                <a:latin typeface="+mj-lt"/>
              </a:defRPr>
            </a:lvl1pPr>
            <a:lvl2pPr>
              <a:spcBef>
                <a:spcPts val="600"/>
              </a:spcBef>
              <a:defRPr sz="1800">
                <a:cs typeface="Arial" pitchFamily="34" charset="0"/>
              </a:defRPr>
            </a:lvl2pPr>
            <a:lvl3pPr>
              <a:spcBef>
                <a:spcPts val="600"/>
              </a:spcBef>
              <a:defRPr sz="1800">
                <a:cs typeface="Arial" pitchFamily="34" charset="0"/>
              </a:defRPr>
            </a:lvl3pPr>
            <a:lvl4pPr>
              <a:spcBef>
                <a:spcPts val="600"/>
              </a:spcBef>
              <a:defRPr sz="1800">
                <a:cs typeface="Arial" pitchFamily="34" charset="0"/>
              </a:defRPr>
            </a:lvl4pPr>
            <a:lvl5pPr>
              <a:spcBef>
                <a:spcPts val="600"/>
              </a:spcBef>
              <a:defRPr sz="1800">
                <a:cs typeface="Arial" pitchFamily="34" charset="0"/>
              </a:defRPr>
            </a:lvl5pPr>
            <a:lvl6pPr>
              <a:spcBef>
                <a:spcPts val="600"/>
              </a:spcBef>
              <a:defRPr sz="1800">
                <a:cs typeface="Arial" pitchFamily="34" charset="0"/>
              </a:defRPr>
            </a:lvl6pPr>
            <a:lvl7pPr>
              <a:spcBef>
                <a:spcPts val="600"/>
              </a:spcBef>
              <a:defRPr sz="1800">
                <a:cs typeface="Arial" pitchFamily="34" charset="0"/>
              </a:defRPr>
            </a:lvl7pPr>
            <a:lvl8pPr>
              <a:spcBef>
                <a:spcPts val="600"/>
              </a:spcBef>
              <a:defRPr sz="1800">
                <a:cs typeface="Arial" pitchFamily="34" charset="0"/>
              </a:defRPr>
            </a:lvl8pPr>
            <a:lvl9pPr>
              <a:spcBef>
                <a:spcPts val="600"/>
              </a:spcBef>
              <a:defRPr sz="1800">
                <a:cs typeface="Arial" pitchFamily="34" charset="0"/>
              </a:defRPr>
            </a:lvl9pPr>
          </a:lstStyle>
          <a:p>
            <a:r>
              <a:rPr lang="en-GB" sz="1800" b="1" i="1" dirty="0" smtClean="0">
                <a:latin typeface="+mn-lt"/>
              </a:rPr>
              <a:t>Includes long term forecasts to 2045.</a:t>
            </a:r>
            <a:endParaRPr lang="en-GB" sz="1800" b="1" i="1" dirty="0">
              <a:latin typeface="+mn-lt"/>
            </a:endParaRPr>
          </a:p>
        </p:txBody>
      </p:sp>
      <p:sp>
        <p:nvSpPr>
          <p:cNvPr id="3" name="Footer Placeholder 2"/>
          <p:cNvSpPr>
            <a:spLocks noGrp="1"/>
          </p:cNvSpPr>
          <p:nvPr>
            <p:ph type="ftr" sz="quarter" idx="11"/>
          </p:nvPr>
        </p:nvSpPr>
        <p:spPr/>
        <p:txBody>
          <a:bodyPr/>
          <a:lstStyle/>
          <a:p>
            <a:r>
              <a:rPr lang="en-GB" smtClean="0"/>
              <a:t>Market Analytics: Olefins - 2020</a:t>
            </a:r>
            <a:endParaRPr lang="en-GB" dirty="0" smtClean="0"/>
          </a:p>
        </p:txBody>
      </p:sp>
      <p:sp>
        <p:nvSpPr>
          <p:cNvPr id="4" name="Slide Number Placeholder 3"/>
          <p:cNvSpPr>
            <a:spLocks noGrp="1"/>
          </p:cNvSpPr>
          <p:nvPr>
            <p:ph type="sldNum" sz="quarter" idx="17"/>
          </p:nvPr>
        </p:nvSpPr>
        <p:spPr/>
        <p:txBody>
          <a:bodyPr/>
          <a:lstStyle/>
          <a:p>
            <a:fld id="{9BD6FA6A-A86D-4D06-AFF9-1E656D8048A1}" type="slidenum">
              <a:rPr lang="en-GB" smtClean="0"/>
              <a:pPr/>
              <a:t>1</a:t>
            </a:fld>
            <a:endParaRPr lang="en-GB"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3138" y="6737350"/>
            <a:ext cx="609600" cy="609600"/>
          </a:xfrm>
          <a:prstGeom prst="rect">
            <a:avLst/>
          </a:prstGeom>
        </p:spPr>
      </p:pic>
    </p:spTree>
    <p:extLst>
      <p:ext uri="{BB962C8B-B14F-4D97-AF65-F5344CB8AC3E}">
        <p14:creationId xmlns:p14="http://schemas.microsoft.com/office/powerpoint/2010/main" val="1590308408"/>
      </p:ext>
    </p:extLst>
  </p:cSld>
  <p:clrMapOvr>
    <a:masterClrMapping/>
  </p:clrMapOvr>
  <mc:AlternateContent xmlns:mc="http://schemas.openxmlformats.org/markup-compatibility/2006" xmlns:p14="http://schemas.microsoft.com/office/powerpoint/2010/main">
    <mc:Choice Requires="p14">
      <p:transition spd="slow" p14:dur="2000" advTm="39955"/>
    </mc:Choice>
    <mc:Fallback xmlns="">
      <p:transition spd="slow" advTm="39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Markets and prices are inherently linked. Economic growth </a:t>
            </a:r>
            <a:br>
              <a:rPr lang="en-GB" dirty="0"/>
            </a:br>
            <a:r>
              <a:rPr lang="en-GB" dirty="0"/>
              <a:t>shapes markets via consumption.  Crude oil drives costs </a:t>
            </a:r>
          </a:p>
        </p:txBody>
      </p:sp>
      <p:sp>
        <p:nvSpPr>
          <p:cNvPr id="3" name="Content Placeholder 2"/>
          <p:cNvSpPr>
            <a:spLocks noGrp="1"/>
          </p:cNvSpPr>
          <p:nvPr>
            <p:ph idx="1"/>
          </p:nvPr>
        </p:nvSpPr>
        <p:spPr>
          <a:xfrm>
            <a:off x="527051" y="1512197"/>
            <a:ext cx="2656416" cy="4302194"/>
          </a:xfrm>
        </p:spPr>
        <p:txBody>
          <a:bodyPr/>
          <a:lstStyle/>
          <a:p>
            <a:r>
              <a:rPr lang="en-GB" dirty="0">
                <a:ea typeface="ＭＳ Ｐゴシック" pitchFamily="34" charset="-128"/>
              </a:rPr>
              <a:t>Scenario </a:t>
            </a:r>
            <a:r>
              <a:rPr lang="en-GB" dirty="0" smtClean="0">
                <a:ea typeface="ＭＳ Ｐゴシック" pitchFamily="34" charset="-128"/>
              </a:rPr>
              <a:t>Definition</a:t>
            </a:r>
            <a:endParaRPr lang="en-GB" dirty="0">
              <a:ea typeface="ＭＳ Ｐゴシック" pitchFamily="34" charset="-128"/>
            </a:endParaRPr>
          </a:p>
          <a:p>
            <a:endParaRPr lang="en-GB" dirty="0">
              <a:ea typeface="ＭＳ Ｐゴシック" pitchFamily="34" charset="-128"/>
            </a:endParaRPr>
          </a:p>
          <a:p>
            <a:pPr lvl="2"/>
            <a:r>
              <a:rPr lang="en-GB" sz="1600" dirty="0"/>
              <a:t>Primary Energy Prices</a:t>
            </a:r>
            <a:br>
              <a:rPr lang="en-GB" sz="1600" dirty="0"/>
            </a:br>
            <a:r>
              <a:rPr lang="en-GB" sz="1600" dirty="0"/>
              <a:t>(Crude Oil, Gas &amp; derived feedstock)</a:t>
            </a:r>
          </a:p>
          <a:p>
            <a:pPr lvl="2"/>
            <a:r>
              <a:rPr lang="en-GB" sz="1600" dirty="0"/>
              <a:t>Economic Growth</a:t>
            </a:r>
          </a:p>
          <a:p>
            <a:pPr lvl="2"/>
            <a:r>
              <a:rPr lang="en-GB" sz="1600" dirty="0"/>
              <a:t>Inflation Rates</a:t>
            </a:r>
          </a:p>
          <a:p>
            <a:pPr lvl="2"/>
            <a:r>
              <a:rPr lang="en-GB" sz="1600" dirty="0"/>
              <a:t>Exchange Rates</a:t>
            </a:r>
          </a:p>
          <a:p>
            <a:pPr lvl="2"/>
            <a:r>
              <a:rPr lang="en-GB" sz="1600" dirty="0"/>
              <a:t>Petrochemical </a:t>
            </a:r>
            <a:r>
              <a:rPr lang="en-GB" sz="1600" dirty="0" smtClean="0"/>
              <a:t>Asset </a:t>
            </a:r>
            <a:r>
              <a:rPr lang="en-GB" sz="1600" dirty="0"/>
              <a:t>Investment Profiles</a:t>
            </a:r>
          </a:p>
          <a:p>
            <a:endParaRPr lang="en-GB" sz="1600" dirty="0"/>
          </a:p>
        </p:txBody>
      </p:sp>
      <p:sp>
        <p:nvSpPr>
          <p:cNvPr id="7" name="Content Placeholder 2"/>
          <p:cNvSpPr txBox="1">
            <a:spLocks/>
          </p:cNvSpPr>
          <p:nvPr/>
        </p:nvSpPr>
        <p:spPr>
          <a:xfrm>
            <a:off x="3922184" y="1474259"/>
            <a:ext cx="6232022" cy="437543"/>
          </a:xfrm>
          <a:prstGeom prst="rect">
            <a:avLst/>
          </a:prstGeom>
        </p:spPr>
        <p:txBody>
          <a:bodyPr vert="horz" lIns="0" tIns="52144" rIns="104287" bIns="52144" rtlCol="0">
            <a:noAutofit/>
          </a:bodyPr>
          <a:lstStyle>
            <a:lvl1pPr marL="0" indent="0" algn="l" defTabSz="521437" rtl="0" eaLnBrk="1" latinLnBrk="0" hangingPunct="1">
              <a:lnSpc>
                <a:spcPct val="100000"/>
              </a:lnSpc>
              <a:spcBef>
                <a:spcPts val="300"/>
              </a:spcBef>
              <a:spcAft>
                <a:spcPts val="300"/>
              </a:spcAft>
              <a:buFontTx/>
              <a:buNone/>
              <a:defRPr sz="1800" b="1" kern="1200">
                <a:solidFill>
                  <a:schemeClr val="tx2"/>
                </a:solidFill>
                <a:latin typeface="+mn-lt"/>
                <a:ea typeface="+mn-ea"/>
                <a:cs typeface="Arial"/>
              </a:defRPr>
            </a:lvl1pPr>
            <a:lvl2pPr marL="0" indent="0" algn="l" defTabSz="521437" rtl="0" eaLnBrk="1" latinLnBrk="0" hangingPunct="1">
              <a:lnSpc>
                <a:spcPct val="100000"/>
              </a:lnSpc>
              <a:spcBef>
                <a:spcPts val="0"/>
              </a:spcBef>
              <a:spcAft>
                <a:spcPts val="300"/>
              </a:spcAft>
              <a:buClr>
                <a:schemeClr val="accent2"/>
              </a:buClr>
              <a:buFontTx/>
              <a:buNone/>
              <a:defRPr sz="1800" kern="1200">
                <a:solidFill>
                  <a:schemeClr val="tx1"/>
                </a:solidFill>
                <a:latin typeface="+mn-lt"/>
                <a:ea typeface="+mn-ea"/>
                <a:cs typeface="Arial"/>
              </a:defRPr>
            </a:lvl2pPr>
            <a:lvl3pPr marL="271463" indent="-271463" algn="l" defTabSz="521437" rtl="0" eaLnBrk="1" latinLnBrk="0" hangingPunct="1">
              <a:lnSpc>
                <a:spcPct val="100000"/>
              </a:lnSpc>
              <a:spcBef>
                <a:spcPts val="0"/>
              </a:spcBef>
              <a:spcAft>
                <a:spcPts val="300"/>
              </a:spcAft>
              <a:buClr>
                <a:schemeClr val="accent2"/>
              </a:buClr>
              <a:buSzPct val="130000"/>
              <a:buFont typeface="Wingdings" charset="2"/>
              <a:buChar char="§"/>
              <a:defRPr sz="1800" kern="1200">
                <a:solidFill>
                  <a:schemeClr val="tx1"/>
                </a:solidFill>
                <a:latin typeface="+mn-lt"/>
                <a:ea typeface="+mn-ea"/>
                <a:cs typeface="Arial"/>
              </a:defRPr>
            </a:lvl3pPr>
            <a:lvl4pPr marL="541338" indent="-269875" algn="l" defTabSz="521437" rtl="0" eaLnBrk="1" latinLnBrk="0" hangingPunct="1">
              <a:lnSpc>
                <a:spcPct val="100000"/>
              </a:lnSpc>
              <a:spcBef>
                <a:spcPts val="0"/>
              </a:spcBef>
              <a:spcAft>
                <a:spcPts val="300"/>
              </a:spcAft>
              <a:buClr>
                <a:schemeClr val="accent2"/>
              </a:buClr>
              <a:buFont typeface="Wingdings" panose="05000000000000000000" pitchFamily="2" charset="2"/>
              <a:buChar char=""/>
              <a:defRPr sz="1800" kern="1200">
                <a:solidFill>
                  <a:schemeClr val="tx1"/>
                </a:solidFill>
                <a:latin typeface="+mn-lt"/>
                <a:ea typeface="+mn-ea"/>
                <a:cs typeface="Arial"/>
              </a:defRPr>
            </a:lvl4pPr>
            <a:lvl5pPr marL="810000" indent="-270000" algn="l" defTabSz="521437" rtl="0" eaLnBrk="1" latinLnBrk="0" hangingPunct="1">
              <a:lnSpc>
                <a:spcPct val="100000"/>
              </a:lnSpc>
              <a:spcBef>
                <a:spcPts val="0"/>
              </a:spcBef>
              <a:spcAft>
                <a:spcPts val="300"/>
              </a:spcAft>
              <a:buClr>
                <a:schemeClr val="accent5"/>
              </a:buClr>
              <a:buFont typeface="Lucida Grande"/>
              <a:buChar char="-"/>
              <a:defRPr sz="1800" kern="1200" baseline="0">
                <a:solidFill>
                  <a:schemeClr val="tx1"/>
                </a:solidFill>
                <a:latin typeface="+mn-lt"/>
                <a:ea typeface="+mn-ea"/>
                <a:cs typeface="Arial"/>
              </a:defRPr>
            </a:lvl5pPr>
            <a:lvl6pPr marL="1080000" indent="-269875"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6pPr>
            <a:lvl7pPr marL="1350000" indent="-271463"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7pPr>
            <a:lvl8pPr marL="162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8pPr>
            <a:lvl9pPr marL="189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9pPr>
          </a:lstStyle>
          <a:p>
            <a:pPr algn="ctr"/>
            <a:r>
              <a:rPr lang="en-GB" dirty="0">
                <a:ea typeface="ＭＳ Ｐゴシック" pitchFamily="34" charset="-128"/>
              </a:rPr>
              <a:t>Nexant Petrochemical </a:t>
            </a:r>
            <a:r>
              <a:rPr lang="en-GB" dirty="0" smtClean="0">
                <a:ea typeface="ＭＳ Ｐゴシック" pitchFamily="34" charset="-128"/>
              </a:rPr>
              <a:t>Simulator</a:t>
            </a:r>
            <a:endParaRPr lang="en-GB" dirty="0">
              <a:ea typeface="ＭＳ Ｐゴシック" pitchFamily="34" charset="-128"/>
            </a:endParaRPr>
          </a:p>
        </p:txBody>
      </p:sp>
      <p:sp>
        <p:nvSpPr>
          <p:cNvPr id="34" name="Title 5"/>
          <p:cNvSpPr txBox="1">
            <a:spLocks/>
          </p:cNvSpPr>
          <p:nvPr/>
        </p:nvSpPr>
        <p:spPr bwMode="gray">
          <a:xfrm>
            <a:off x="417444" y="6594014"/>
            <a:ext cx="10018644" cy="540000"/>
          </a:xfrm>
          <a:prstGeom prst="rect">
            <a:avLst/>
          </a:prstGeom>
        </p:spPr>
        <p:txBody>
          <a:bodyPr vert="horz" lIns="0" tIns="52144" rIns="104287" bIns="52144" rtlCol="0">
            <a:noAutofit/>
          </a:bodyPr>
          <a:lstStyle>
            <a:defPPr>
              <a:defRPr lang="en-GB"/>
            </a:defPPr>
            <a:lvl1pPr algn="ctr">
              <a:spcBef>
                <a:spcPts val="0"/>
              </a:spcBef>
              <a:defRPr sz="2000">
                <a:solidFill>
                  <a:srgbClr val="0470CD"/>
                </a:solidFill>
                <a:latin typeface="+mj-lt"/>
              </a:defRPr>
            </a:lvl1pPr>
            <a:lvl2pPr>
              <a:spcBef>
                <a:spcPts val="600"/>
              </a:spcBef>
              <a:defRPr sz="1800">
                <a:cs typeface="Arial" pitchFamily="34" charset="0"/>
              </a:defRPr>
            </a:lvl2pPr>
            <a:lvl3pPr>
              <a:spcBef>
                <a:spcPts val="600"/>
              </a:spcBef>
              <a:defRPr sz="1800">
                <a:cs typeface="Arial" pitchFamily="34" charset="0"/>
              </a:defRPr>
            </a:lvl3pPr>
            <a:lvl4pPr>
              <a:spcBef>
                <a:spcPts val="600"/>
              </a:spcBef>
              <a:defRPr sz="1800">
                <a:cs typeface="Arial" pitchFamily="34" charset="0"/>
              </a:defRPr>
            </a:lvl4pPr>
            <a:lvl5pPr>
              <a:spcBef>
                <a:spcPts val="600"/>
              </a:spcBef>
              <a:defRPr sz="1800">
                <a:cs typeface="Arial" pitchFamily="34" charset="0"/>
              </a:defRPr>
            </a:lvl5pPr>
            <a:lvl6pPr>
              <a:spcBef>
                <a:spcPts val="600"/>
              </a:spcBef>
              <a:defRPr sz="1800">
                <a:cs typeface="Arial" pitchFamily="34" charset="0"/>
              </a:defRPr>
            </a:lvl6pPr>
            <a:lvl7pPr>
              <a:spcBef>
                <a:spcPts val="600"/>
              </a:spcBef>
              <a:defRPr sz="1800">
                <a:cs typeface="Arial" pitchFamily="34" charset="0"/>
              </a:defRPr>
            </a:lvl7pPr>
            <a:lvl8pPr>
              <a:spcBef>
                <a:spcPts val="600"/>
              </a:spcBef>
              <a:defRPr sz="1800">
                <a:cs typeface="Arial" pitchFamily="34" charset="0"/>
              </a:defRPr>
            </a:lvl8pPr>
            <a:lvl9pPr>
              <a:spcBef>
                <a:spcPts val="600"/>
              </a:spcBef>
              <a:defRPr sz="1800">
                <a:cs typeface="Arial" pitchFamily="34" charset="0"/>
              </a:defRPr>
            </a:lvl9pPr>
          </a:lstStyle>
          <a:p>
            <a:r>
              <a:rPr lang="en-GB" sz="1800" b="1" i="1" dirty="0" err="1">
                <a:solidFill>
                  <a:srgbClr val="0070CD"/>
                </a:solidFill>
                <a:latin typeface="+mn-lt"/>
              </a:rPr>
              <a:t>Nexant's</a:t>
            </a:r>
            <a:r>
              <a:rPr lang="en-GB" sz="1800" b="1" i="1" dirty="0">
                <a:solidFill>
                  <a:srgbClr val="0070CD"/>
                </a:solidFill>
                <a:latin typeface="+mn-lt"/>
              </a:rPr>
              <a:t> </a:t>
            </a:r>
            <a:r>
              <a:rPr lang="en-GB" sz="1800" b="1" i="1" dirty="0" smtClean="0">
                <a:solidFill>
                  <a:srgbClr val="0070CD"/>
                </a:solidFill>
                <a:latin typeface="+mn-lt"/>
              </a:rPr>
              <a:t>Petrochemical </a:t>
            </a:r>
            <a:r>
              <a:rPr lang="en-GB" sz="1800" b="1" i="1" dirty="0">
                <a:solidFill>
                  <a:srgbClr val="0070CD"/>
                </a:solidFill>
                <a:latin typeface="+mn-lt"/>
              </a:rPr>
              <a:t>Simulator tests </a:t>
            </a:r>
            <a:r>
              <a:rPr lang="en-GB" sz="1800" b="1" i="1" dirty="0" smtClean="0">
                <a:solidFill>
                  <a:srgbClr val="0070CD"/>
                </a:solidFill>
                <a:latin typeface="+mn-lt"/>
              </a:rPr>
              <a:t>assumptions of </a:t>
            </a:r>
            <a:r>
              <a:rPr lang="en-GB" sz="1800" b="1" i="1" dirty="0">
                <a:solidFill>
                  <a:srgbClr val="0070CD"/>
                </a:solidFill>
                <a:latin typeface="+mn-lt"/>
              </a:rPr>
              <a:t>volatile operating environments with proven </a:t>
            </a:r>
            <a:r>
              <a:rPr lang="en-GB" sz="1800" b="1" i="1" dirty="0" smtClean="0">
                <a:solidFill>
                  <a:srgbClr val="0070CD"/>
                </a:solidFill>
                <a:latin typeface="+mn-lt"/>
              </a:rPr>
              <a:t>methodology.</a:t>
            </a:r>
            <a:endParaRPr lang="en-GB" sz="1800" b="1" i="1" dirty="0">
              <a:solidFill>
                <a:srgbClr val="0070CD"/>
              </a:solidFill>
              <a:latin typeface="+mn-lt"/>
            </a:endParaRPr>
          </a:p>
        </p:txBody>
      </p:sp>
      <p:cxnSp>
        <p:nvCxnSpPr>
          <p:cNvPr id="36" name="Straight Connector 35"/>
          <p:cNvCxnSpPr/>
          <p:nvPr/>
        </p:nvCxnSpPr>
        <p:spPr bwMode="gray">
          <a:xfrm>
            <a:off x="504893" y="1324825"/>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57278" y="176119"/>
            <a:ext cx="914400" cy="170493"/>
          </a:xfrm>
          <a:prstGeom prst="rect">
            <a:avLst/>
          </a:prstGeom>
        </p:spPr>
        <p:txBody>
          <a:bodyPr vert="horz" wrap="none" lIns="0" tIns="52144" rIns="104287" bIns="52144" rtlCol="0" anchor="b">
            <a:noAutofit/>
          </a:bodyPr>
          <a:lstStyle/>
          <a:p>
            <a:r>
              <a:rPr lang="en-GB" sz="1200" dirty="0" smtClean="0">
                <a:solidFill>
                  <a:schemeClr val="bg1">
                    <a:lumMod val="50000"/>
                  </a:schemeClr>
                </a:solidFill>
                <a:latin typeface="+mj-lt"/>
              </a:rPr>
              <a:t>Methodology</a:t>
            </a:r>
          </a:p>
        </p:txBody>
      </p:sp>
      <p:sp>
        <p:nvSpPr>
          <p:cNvPr id="4" name="Footer Placeholder 3"/>
          <p:cNvSpPr>
            <a:spLocks noGrp="1"/>
          </p:cNvSpPr>
          <p:nvPr>
            <p:ph type="ftr" sz="quarter" idx="3"/>
          </p:nvPr>
        </p:nvSpPr>
        <p:spPr/>
        <p:txBody>
          <a:bodyPr/>
          <a:lstStyle/>
          <a:p>
            <a:r>
              <a:rPr lang="en-GB" smtClean="0"/>
              <a:t>Market Analytics: Olefins - 2020</a:t>
            </a:r>
            <a:endParaRPr lang="en-GB" dirty="0" smtClean="0"/>
          </a:p>
        </p:txBody>
      </p:sp>
      <p:sp>
        <p:nvSpPr>
          <p:cNvPr id="5" name="Slide Number Placeholder 4"/>
          <p:cNvSpPr>
            <a:spLocks noGrp="1"/>
          </p:cNvSpPr>
          <p:nvPr>
            <p:ph type="sldNum" sz="quarter" idx="4"/>
          </p:nvPr>
        </p:nvSpPr>
        <p:spPr/>
        <p:txBody>
          <a:bodyPr/>
          <a:lstStyle/>
          <a:p>
            <a:fld id="{276DE07D-12F9-FF40-B07B-9B015B6B1FBE}" type="slidenum">
              <a:rPr lang="en-GB" smtClean="0"/>
              <a:pPr/>
              <a:t>2</a:t>
            </a:fld>
            <a:endParaRPr lang="en-GB" dirty="0"/>
          </a:p>
        </p:txBody>
      </p:sp>
      <p:pic>
        <p:nvPicPr>
          <p:cNvPr id="39" name="Audio 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3138" y="6737350"/>
            <a:ext cx="609600" cy="609600"/>
          </a:xfrm>
          <a:prstGeom prst="rect">
            <a:avLst/>
          </a:prstGeom>
        </p:spPr>
      </p:pic>
      <p:pic>
        <p:nvPicPr>
          <p:cNvPr id="6" name="Picture 5"/>
          <p:cNvPicPr>
            <a:picLocks noChangeAspect="1"/>
          </p:cNvPicPr>
          <p:nvPr/>
        </p:nvPicPr>
        <p:blipFill>
          <a:blip r:embed="rId5"/>
          <a:stretch>
            <a:fillRect/>
          </a:stretch>
        </p:blipFill>
        <p:spPr>
          <a:xfrm>
            <a:off x="3738563" y="1937412"/>
            <a:ext cx="6734175" cy="4229100"/>
          </a:xfrm>
          <a:prstGeom prst="rect">
            <a:avLst/>
          </a:prstGeom>
        </p:spPr>
      </p:pic>
      <p:sp>
        <p:nvSpPr>
          <p:cNvPr id="32" name="Right Arrow 14363"/>
          <p:cNvSpPr>
            <a:spLocks noChangeArrowheads="1"/>
          </p:cNvSpPr>
          <p:nvPr/>
        </p:nvSpPr>
        <p:spPr bwMode="auto">
          <a:xfrm>
            <a:off x="2988109" y="2524388"/>
            <a:ext cx="934075" cy="1088104"/>
          </a:xfrm>
          <a:prstGeom prst="rightArrow">
            <a:avLst>
              <a:gd name="adj1" fmla="val 50000"/>
              <a:gd name="adj2" fmla="val 50000"/>
            </a:avLst>
          </a:prstGeom>
          <a:solidFill>
            <a:schemeClr val="bg2"/>
          </a:solidFill>
          <a:ln w="9525" algn="ctr">
            <a:noFill/>
            <a:round/>
            <a:headEnd/>
            <a:tailEnd/>
          </a:ln>
          <a:effectLst/>
          <a:extLst/>
        </p:spPr>
        <p:txBody>
          <a:bodyPr wrap="none" anchor="ctr"/>
          <a:lstStyle/>
          <a:p>
            <a:endParaRPr lang="en-GB"/>
          </a:p>
        </p:txBody>
      </p:sp>
    </p:spTree>
    <p:extLst>
      <p:ext uri="{BB962C8B-B14F-4D97-AF65-F5344CB8AC3E}">
        <p14:creationId xmlns:p14="http://schemas.microsoft.com/office/powerpoint/2010/main" val="3781446329"/>
      </p:ext>
    </p:extLst>
  </p:cSld>
  <p:clrMapOvr>
    <a:masterClrMapping/>
  </p:clrMapOvr>
  <p:transition advTm="399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5454868" y="1522958"/>
            <a:ext cx="4872761" cy="5344567"/>
          </a:xfrm>
        </p:spPr>
        <p:txBody>
          <a:bodyPr/>
          <a:lstStyle/>
          <a:p>
            <a:pPr lvl="2">
              <a:spcBef>
                <a:spcPts val="600"/>
              </a:spcBef>
              <a:spcAft>
                <a:spcPts val="600"/>
              </a:spcAft>
            </a:pPr>
            <a:r>
              <a:rPr lang="en-GB" sz="1600" dirty="0" smtClean="0"/>
              <a:t>The impact of confinement measures will be an unprecedented contraction in the global economy.</a:t>
            </a:r>
          </a:p>
          <a:p>
            <a:pPr lvl="2">
              <a:spcBef>
                <a:spcPts val="600"/>
              </a:spcBef>
              <a:spcAft>
                <a:spcPts val="600"/>
              </a:spcAft>
            </a:pPr>
            <a:r>
              <a:rPr lang="en-GB" sz="1600" dirty="0" smtClean="0">
                <a:latin typeface="+mn-lt"/>
                <a:cs typeface="Arial"/>
              </a:rPr>
              <a:t>Those countries which successfully contained the outbreak already emerged from confinement and have achieved a rapid recovery in economic activity.  </a:t>
            </a:r>
          </a:p>
          <a:p>
            <a:pPr lvl="2">
              <a:spcBef>
                <a:spcPts val="600"/>
              </a:spcBef>
              <a:spcAft>
                <a:spcPts val="600"/>
              </a:spcAft>
            </a:pPr>
            <a:r>
              <a:rPr lang="en-GB" sz="1600" dirty="0" smtClean="0">
                <a:latin typeface="+mn-lt"/>
                <a:cs typeface="Arial"/>
              </a:rPr>
              <a:t>Brazil and the United States have the largest ongoing infection rates, and infection rates in Africa are accelerating.</a:t>
            </a:r>
          </a:p>
          <a:p>
            <a:pPr lvl="2">
              <a:spcBef>
                <a:spcPts val="600"/>
              </a:spcBef>
              <a:spcAft>
                <a:spcPts val="600"/>
              </a:spcAft>
            </a:pPr>
            <a:r>
              <a:rPr lang="en-GB" sz="1600" dirty="0" smtClean="0">
                <a:latin typeface="+mn-lt"/>
                <a:cs typeface="Arial"/>
              </a:rPr>
              <a:t>Further confinement measures may be required to contain a second wave of infections.</a:t>
            </a:r>
          </a:p>
          <a:p>
            <a:pPr lvl="2">
              <a:spcBef>
                <a:spcPts val="600"/>
              </a:spcBef>
              <a:spcAft>
                <a:spcPts val="600"/>
              </a:spcAft>
            </a:pPr>
            <a:r>
              <a:rPr lang="en-GB" sz="1600" dirty="0" smtClean="0">
                <a:latin typeface="+mn-lt"/>
                <a:cs typeface="Arial"/>
              </a:rPr>
              <a:t>Minimal evidence of positive impact from lower oil prices.</a:t>
            </a:r>
          </a:p>
          <a:p>
            <a:pPr lvl="2">
              <a:spcBef>
                <a:spcPts val="600"/>
              </a:spcBef>
              <a:spcAft>
                <a:spcPts val="600"/>
              </a:spcAft>
            </a:pPr>
            <a:r>
              <a:rPr lang="en-GB" sz="1600" dirty="0" smtClean="0">
                <a:latin typeface="+mn-lt"/>
                <a:cs typeface="Arial"/>
              </a:rPr>
              <a:t>Growth over the coming years will be limited by high debts and job losses.</a:t>
            </a:r>
          </a:p>
          <a:p>
            <a:pPr marL="0" lvl="2" indent="0">
              <a:spcBef>
                <a:spcPts val="600"/>
              </a:spcBef>
              <a:spcAft>
                <a:spcPts val="600"/>
              </a:spcAft>
              <a:buNone/>
            </a:pPr>
            <a:endParaRPr lang="en-GB" sz="1600" dirty="0" smtClean="0">
              <a:latin typeface="+mn-lt"/>
              <a:cs typeface="Arial"/>
            </a:endParaRPr>
          </a:p>
          <a:p>
            <a:pPr lvl="2">
              <a:spcBef>
                <a:spcPts val="600"/>
              </a:spcBef>
              <a:spcAft>
                <a:spcPts val="600"/>
              </a:spcAft>
            </a:pPr>
            <a:endParaRPr lang="en-GB" sz="1600" dirty="0" smtClean="0">
              <a:latin typeface="+mn-lt"/>
              <a:cs typeface="Arial"/>
            </a:endParaRPr>
          </a:p>
          <a:p>
            <a:pPr lvl="2">
              <a:spcBef>
                <a:spcPts val="600"/>
              </a:spcBef>
              <a:spcAft>
                <a:spcPts val="600"/>
              </a:spcAft>
            </a:pPr>
            <a:endParaRPr lang="en-GB" sz="1600" dirty="0">
              <a:latin typeface="+mn-lt"/>
              <a:cs typeface="Arial"/>
            </a:endParaRPr>
          </a:p>
        </p:txBody>
      </p:sp>
      <p:sp>
        <p:nvSpPr>
          <p:cNvPr id="4" name="Title 3"/>
          <p:cNvSpPr>
            <a:spLocks noGrp="1"/>
          </p:cNvSpPr>
          <p:nvPr>
            <p:ph type="title"/>
          </p:nvPr>
        </p:nvSpPr>
        <p:spPr>
          <a:xfrm>
            <a:off x="527050" y="576276"/>
            <a:ext cx="7986329" cy="746256"/>
          </a:xfrm>
        </p:spPr>
        <p:txBody>
          <a:bodyPr/>
          <a:lstStyle/>
          <a:p>
            <a:r>
              <a:rPr lang="en-GB" dirty="0" smtClean="0"/>
              <a:t>Global economic growth dropped to 2.5 percent in 2019, but is expected to contract by 4.2 percent in 2020</a:t>
            </a:r>
            <a:endParaRPr lang="en-GB" dirty="0"/>
          </a:p>
        </p:txBody>
      </p:sp>
      <p:sp>
        <p:nvSpPr>
          <p:cNvPr id="6" name="Content Placeholder 5"/>
          <p:cNvSpPr>
            <a:spLocks noGrp="1"/>
          </p:cNvSpPr>
          <p:nvPr>
            <p:ph sz="quarter" idx="18"/>
          </p:nvPr>
        </p:nvSpPr>
        <p:spPr>
          <a:xfrm>
            <a:off x="558204" y="1522958"/>
            <a:ext cx="4725014" cy="291476"/>
          </a:xfrm>
        </p:spPr>
        <p:txBody>
          <a:bodyPr/>
          <a:lstStyle/>
          <a:p>
            <a:r>
              <a:rPr lang="en-GB" dirty="0" smtClean="0"/>
              <a:t>Regional GDP Outlook</a:t>
            </a:r>
            <a:endParaRPr lang="en-GB" dirty="0"/>
          </a:p>
        </p:txBody>
      </p:sp>
      <p:cxnSp>
        <p:nvCxnSpPr>
          <p:cNvPr id="10" name="Straight Connector 9"/>
          <p:cNvCxnSpPr/>
          <p:nvPr/>
        </p:nvCxnSpPr>
        <p:spPr bwMode="gray">
          <a:xfrm>
            <a:off x="504893" y="1324825"/>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7278" y="176119"/>
            <a:ext cx="914400" cy="170493"/>
          </a:xfrm>
          <a:prstGeom prst="rect">
            <a:avLst/>
          </a:prstGeom>
        </p:spPr>
        <p:txBody>
          <a:bodyPr vert="horz" wrap="none" lIns="0" tIns="52144" rIns="104287" bIns="52144" rtlCol="0" anchor="b">
            <a:noAutofit/>
          </a:bodyPr>
          <a:lstStyle/>
          <a:p>
            <a:r>
              <a:rPr lang="en-GB" sz="1200" dirty="0" smtClean="0">
                <a:solidFill>
                  <a:schemeClr val="bg1">
                    <a:lumMod val="50000"/>
                  </a:schemeClr>
                </a:solidFill>
                <a:latin typeface="+mj-lt"/>
              </a:rPr>
              <a:t>Underlying GDP Outlook</a:t>
            </a:r>
          </a:p>
        </p:txBody>
      </p:sp>
      <p:sp>
        <p:nvSpPr>
          <p:cNvPr id="5" name="Footer Placeholder 4"/>
          <p:cNvSpPr>
            <a:spLocks noGrp="1"/>
          </p:cNvSpPr>
          <p:nvPr>
            <p:ph type="ftr" sz="quarter" idx="11"/>
          </p:nvPr>
        </p:nvSpPr>
        <p:spPr/>
        <p:txBody>
          <a:bodyPr/>
          <a:lstStyle/>
          <a:p>
            <a:r>
              <a:rPr lang="en-GB" smtClean="0"/>
              <a:t>Market Analytics: Olefins - 2020</a:t>
            </a:r>
            <a:endParaRPr lang="en-GB" dirty="0" smtClean="0"/>
          </a:p>
        </p:txBody>
      </p:sp>
      <p:sp>
        <p:nvSpPr>
          <p:cNvPr id="7" name="Slide Number Placeholder 6"/>
          <p:cNvSpPr>
            <a:spLocks noGrp="1"/>
          </p:cNvSpPr>
          <p:nvPr>
            <p:ph type="sldNum" sz="quarter" idx="17"/>
          </p:nvPr>
        </p:nvSpPr>
        <p:spPr/>
        <p:txBody>
          <a:bodyPr/>
          <a:lstStyle/>
          <a:p>
            <a:fld id="{9BD6FA6A-A86D-4D06-AFF9-1E656D8048A1}" type="slidenum">
              <a:rPr lang="en-GB" smtClean="0"/>
              <a:pPr/>
              <a:t>3</a:t>
            </a:fld>
            <a:endParaRPr lang="en-GB"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3138" y="6737350"/>
            <a:ext cx="609600" cy="609600"/>
          </a:xfrm>
          <a:prstGeom prst="rect">
            <a:avLst/>
          </a:prstGeom>
        </p:spPr>
      </p:pic>
      <p:pic>
        <p:nvPicPr>
          <p:cNvPr id="9" name="Picture 8"/>
          <p:cNvPicPr>
            <a:picLocks noChangeAspect="1"/>
          </p:cNvPicPr>
          <p:nvPr/>
        </p:nvPicPr>
        <p:blipFill>
          <a:blip r:embed="rId6"/>
          <a:stretch>
            <a:fillRect/>
          </a:stretch>
        </p:blipFill>
        <p:spPr>
          <a:xfrm>
            <a:off x="290462" y="1841299"/>
            <a:ext cx="4953000" cy="4772025"/>
          </a:xfrm>
          <a:prstGeom prst="rect">
            <a:avLst/>
          </a:prstGeom>
        </p:spPr>
      </p:pic>
    </p:spTree>
    <p:extLst>
      <p:ext uri="{BB962C8B-B14F-4D97-AF65-F5344CB8AC3E}">
        <p14:creationId xmlns:p14="http://schemas.microsoft.com/office/powerpoint/2010/main" val="4119179257"/>
      </p:ext>
    </p:extLst>
  </p:cSld>
  <p:clrMapOvr>
    <a:masterClrMapping/>
  </p:clrMapOvr>
  <p:transition spd="slow" advTm="5641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0" y="576276"/>
            <a:ext cx="8925063" cy="746256"/>
          </a:xfrm>
        </p:spPr>
        <p:txBody>
          <a:bodyPr/>
          <a:lstStyle/>
          <a:p>
            <a:r>
              <a:rPr lang="en-GB" dirty="0" smtClean="0"/>
              <a:t>Global </a:t>
            </a:r>
            <a:r>
              <a:rPr lang="en-GB" dirty="0"/>
              <a:t>olefins </a:t>
            </a:r>
            <a:r>
              <a:rPr lang="en-GB" dirty="0" smtClean="0"/>
              <a:t>markets were already </a:t>
            </a:r>
            <a:r>
              <a:rPr lang="en-GB" dirty="0"/>
              <a:t>sliding into crisis in late 2019, before the world had even heard of coronavirus</a:t>
            </a:r>
          </a:p>
        </p:txBody>
      </p:sp>
      <p:sp>
        <p:nvSpPr>
          <p:cNvPr id="3" name="Content Placeholder 2"/>
          <p:cNvSpPr>
            <a:spLocks noGrp="1"/>
          </p:cNvSpPr>
          <p:nvPr>
            <p:ph idx="1"/>
          </p:nvPr>
        </p:nvSpPr>
        <p:spPr>
          <a:xfrm>
            <a:off x="527050" y="1470883"/>
            <a:ext cx="9646193" cy="5478462"/>
          </a:xfrm>
        </p:spPr>
        <p:txBody>
          <a:bodyPr/>
          <a:lstStyle/>
          <a:p>
            <a:pPr marL="0" lvl="2" indent="0">
              <a:buNone/>
            </a:pPr>
            <a:r>
              <a:rPr lang="en-GB" sz="1600" b="1" dirty="0">
                <a:solidFill>
                  <a:schemeClr val="tx2"/>
                </a:solidFill>
              </a:rPr>
              <a:t>Consumption</a:t>
            </a:r>
          </a:p>
          <a:p>
            <a:pPr lvl="2"/>
            <a:r>
              <a:rPr lang="en-GB" sz="1600" dirty="0" smtClean="0"/>
              <a:t>2019 </a:t>
            </a:r>
            <a:r>
              <a:rPr lang="en-GB" sz="1600" dirty="0"/>
              <a:t>c</a:t>
            </a:r>
            <a:r>
              <a:rPr lang="en-GB" sz="1600" dirty="0" smtClean="0"/>
              <a:t>onsumption growth continued to decline in 2019 as a result of economic issues, and the United States-China and other trade disputes.</a:t>
            </a:r>
          </a:p>
          <a:p>
            <a:pPr lvl="2"/>
            <a:r>
              <a:rPr lang="en-GB" sz="1600" dirty="0" smtClean="0"/>
              <a:t>The coronavirus pandemic will cause a significant contraction in all of the olefins markets in 2020, although low oil prices and contamination risk undermine polyolefin recycling.</a:t>
            </a:r>
          </a:p>
          <a:p>
            <a:pPr marL="0" lvl="2" indent="0">
              <a:spcBef>
                <a:spcPts val="600"/>
              </a:spcBef>
              <a:buNone/>
            </a:pPr>
            <a:r>
              <a:rPr lang="en-GB" sz="1600" b="1" dirty="0">
                <a:solidFill>
                  <a:schemeClr val="tx2"/>
                </a:solidFill>
              </a:rPr>
              <a:t>Supply</a:t>
            </a:r>
          </a:p>
          <a:p>
            <a:pPr lvl="2"/>
            <a:r>
              <a:rPr lang="en-GB" sz="1600" dirty="0" smtClean="0"/>
              <a:t>Numerous cracker starts in Asia and the U.S. already caused oversupply in late 2019.</a:t>
            </a:r>
          </a:p>
          <a:p>
            <a:pPr lvl="2"/>
            <a:r>
              <a:rPr lang="en-GB" sz="1600" dirty="0" smtClean="0"/>
              <a:t>Vast additions of liquids cracking capacity is creating length in propylene and butadiene as well as ethylene.</a:t>
            </a:r>
          </a:p>
          <a:p>
            <a:pPr lvl="2"/>
            <a:r>
              <a:rPr lang="en-GB" sz="1600" dirty="0" smtClean="0"/>
              <a:t>Oil price shock is cutting capex and delaying projects, with U.S. NGL production also hit. </a:t>
            </a:r>
          </a:p>
          <a:p>
            <a:pPr lvl="2"/>
            <a:r>
              <a:rPr lang="en-GB" sz="1600" dirty="0" smtClean="0"/>
              <a:t>PDH still advantageous for some consumers although the global requirement for on-purpose propylene is reduced by the new Asian liquids crackers.</a:t>
            </a:r>
            <a:endParaRPr lang="en-GB" sz="1600" dirty="0"/>
          </a:p>
          <a:p>
            <a:pPr marL="0" lvl="2" indent="0">
              <a:spcBef>
                <a:spcPts val="600"/>
              </a:spcBef>
              <a:buNone/>
            </a:pPr>
            <a:r>
              <a:rPr lang="en-GB" sz="1600" b="1" dirty="0">
                <a:solidFill>
                  <a:schemeClr val="tx2"/>
                </a:solidFill>
              </a:rPr>
              <a:t>Outlook</a:t>
            </a:r>
          </a:p>
          <a:p>
            <a:pPr lvl="2"/>
            <a:r>
              <a:rPr lang="en-GB" sz="1600" dirty="0" smtClean="0"/>
              <a:t>The global market structure is changing.  Multinational leaders like Dow are stepping back from new cracker developments, while Chinese private companies and Middle East national oil companies are building refinery/chemicals complexes.</a:t>
            </a:r>
          </a:p>
          <a:p>
            <a:pPr lvl="2"/>
            <a:r>
              <a:rPr lang="en-GB" sz="1600" dirty="0" smtClean="0"/>
              <a:t>Surging supply of butadiene and benzene will impact naphtha cracking economics.  Laggard plant closures are likely, and operators may hydrogenate and co-crack both C4s and pygas to avoid exposure to butadiene and benzene markets.</a:t>
            </a:r>
          </a:p>
          <a:p>
            <a:pPr lvl="2"/>
            <a:endParaRPr lang="en-GB" sz="1600" dirty="0"/>
          </a:p>
          <a:p>
            <a:pPr lvl="2"/>
            <a:endParaRPr lang="en-GB" sz="1600" dirty="0"/>
          </a:p>
          <a:p>
            <a:pPr lvl="2"/>
            <a:endParaRPr lang="en-GB" sz="1600" dirty="0"/>
          </a:p>
        </p:txBody>
      </p:sp>
      <p:cxnSp>
        <p:nvCxnSpPr>
          <p:cNvPr id="8" name="Straight Connector 7"/>
          <p:cNvCxnSpPr/>
          <p:nvPr/>
        </p:nvCxnSpPr>
        <p:spPr bwMode="gray">
          <a:xfrm>
            <a:off x="504893" y="1324825"/>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7278" y="176119"/>
            <a:ext cx="914400" cy="170493"/>
          </a:xfrm>
          <a:prstGeom prst="rect">
            <a:avLst/>
          </a:prstGeom>
        </p:spPr>
        <p:txBody>
          <a:bodyPr vert="horz" wrap="none" lIns="0" tIns="52144" rIns="104287" bIns="52144" rtlCol="0" anchor="b">
            <a:noAutofit/>
          </a:bodyPr>
          <a:lstStyle/>
          <a:p>
            <a:r>
              <a:rPr lang="en-GB" sz="1200" dirty="0" smtClean="0">
                <a:solidFill>
                  <a:schemeClr val="bg1">
                    <a:lumMod val="50000"/>
                  </a:schemeClr>
                </a:solidFill>
                <a:latin typeface="+mj-lt"/>
              </a:rPr>
              <a:t>Key Findings</a:t>
            </a:r>
          </a:p>
        </p:txBody>
      </p:sp>
      <p:sp>
        <p:nvSpPr>
          <p:cNvPr id="4" name="Footer Placeholder 3"/>
          <p:cNvSpPr>
            <a:spLocks noGrp="1"/>
          </p:cNvSpPr>
          <p:nvPr>
            <p:ph type="ftr" sz="quarter" idx="3"/>
          </p:nvPr>
        </p:nvSpPr>
        <p:spPr/>
        <p:txBody>
          <a:bodyPr/>
          <a:lstStyle/>
          <a:p>
            <a:r>
              <a:rPr lang="en-GB" dirty="0" smtClean="0"/>
              <a:t>Market Analytics: Olefins - 2020</a:t>
            </a:r>
          </a:p>
        </p:txBody>
      </p:sp>
      <p:sp>
        <p:nvSpPr>
          <p:cNvPr id="5" name="Slide Number Placeholder 4"/>
          <p:cNvSpPr>
            <a:spLocks noGrp="1"/>
          </p:cNvSpPr>
          <p:nvPr>
            <p:ph type="sldNum" sz="quarter" idx="4"/>
          </p:nvPr>
        </p:nvSpPr>
        <p:spPr/>
        <p:txBody>
          <a:bodyPr/>
          <a:lstStyle/>
          <a:p>
            <a:fld id="{276DE07D-12F9-FF40-B07B-9B015B6B1FBE}" type="slidenum">
              <a:rPr lang="en-GB" smtClean="0"/>
              <a:pPr/>
              <a:t>4</a:t>
            </a:fld>
            <a:endParaRPr lang="en-GB"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3138" y="6737350"/>
            <a:ext cx="609600" cy="609600"/>
          </a:xfrm>
          <a:prstGeom prst="rect">
            <a:avLst/>
          </a:prstGeom>
        </p:spPr>
      </p:pic>
    </p:spTree>
    <p:extLst>
      <p:ext uri="{BB962C8B-B14F-4D97-AF65-F5344CB8AC3E}">
        <p14:creationId xmlns:p14="http://schemas.microsoft.com/office/powerpoint/2010/main" val="105953521"/>
      </p:ext>
    </p:extLst>
  </p:cSld>
  <p:clrMapOvr>
    <a:masterClrMapping/>
  </p:clrMapOvr>
  <p:transition advTm="1745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0" y="506858"/>
            <a:ext cx="8079473" cy="746256"/>
          </a:xfrm>
        </p:spPr>
        <p:txBody>
          <a:bodyPr/>
          <a:lstStyle/>
          <a:p>
            <a:r>
              <a:rPr lang="en-GB" sz="1200" b="0" dirty="0">
                <a:solidFill>
                  <a:schemeClr val="bg1">
                    <a:lumMod val="50000"/>
                  </a:schemeClr>
                </a:solidFill>
                <a:ea typeface="+mn-ea"/>
                <a:cs typeface="+mn-cs"/>
              </a:rPr>
              <a:t>Ethylene Markets – Global</a:t>
            </a:r>
            <a:br>
              <a:rPr lang="en-GB" sz="1200" b="0" dirty="0">
                <a:solidFill>
                  <a:schemeClr val="bg1">
                    <a:lumMod val="50000"/>
                  </a:schemeClr>
                </a:solidFill>
                <a:ea typeface="+mn-ea"/>
                <a:cs typeface="+mn-cs"/>
              </a:rPr>
            </a:br>
            <a:r>
              <a:rPr lang="en-GB" dirty="0" smtClean="0"/>
              <a:t>China’s capacity addition alone over 2020-2024 is greater than global addition over 2016-2019</a:t>
            </a:r>
            <a:endParaRPr lang="en-GB" dirty="0"/>
          </a:p>
        </p:txBody>
      </p:sp>
      <p:sp>
        <p:nvSpPr>
          <p:cNvPr id="3" name="Content Placeholder 2"/>
          <p:cNvSpPr>
            <a:spLocks noGrp="1"/>
          </p:cNvSpPr>
          <p:nvPr>
            <p:ph idx="1"/>
          </p:nvPr>
        </p:nvSpPr>
        <p:spPr>
          <a:xfrm>
            <a:off x="527050" y="1452563"/>
            <a:ext cx="9610501" cy="321646"/>
          </a:xfrm>
        </p:spPr>
        <p:txBody>
          <a:bodyPr/>
          <a:lstStyle/>
          <a:p>
            <a:r>
              <a:rPr lang="en-GB" sz="1600" dirty="0"/>
              <a:t>Global </a:t>
            </a:r>
            <a:r>
              <a:rPr lang="en-GB" sz="1600" dirty="0" smtClean="0"/>
              <a:t>Ethylene Capacity Growth </a:t>
            </a:r>
            <a:br>
              <a:rPr lang="en-GB" sz="1600" dirty="0" smtClean="0"/>
            </a:br>
            <a:r>
              <a:rPr lang="en-GB" sz="1600" i="1" dirty="0" smtClean="0"/>
              <a:t>(Million tons per year)</a:t>
            </a:r>
            <a:endParaRPr lang="en-GB" sz="1600" i="1" dirty="0"/>
          </a:p>
        </p:txBody>
      </p:sp>
      <p:cxnSp>
        <p:nvCxnSpPr>
          <p:cNvPr id="8" name="Straight Connector 7"/>
          <p:cNvCxnSpPr/>
          <p:nvPr/>
        </p:nvCxnSpPr>
        <p:spPr bwMode="gray">
          <a:xfrm>
            <a:off x="504893" y="1324825"/>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3138" y="6737350"/>
            <a:ext cx="609600" cy="609600"/>
          </a:xfrm>
          <a:prstGeom prst="rect">
            <a:avLst/>
          </a:prstGeom>
        </p:spPr>
      </p:pic>
      <p:pic>
        <p:nvPicPr>
          <p:cNvPr id="5" name="Picture 4"/>
          <p:cNvPicPr>
            <a:picLocks noChangeAspect="1"/>
          </p:cNvPicPr>
          <p:nvPr/>
        </p:nvPicPr>
        <p:blipFill>
          <a:blip r:embed="rId6"/>
          <a:stretch>
            <a:fillRect/>
          </a:stretch>
        </p:blipFill>
        <p:spPr>
          <a:xfrm>
            <a:off x="927156" y="2227631"/>
            <a:ext cx="8515350" cy="4638675"/>
          </a:xfrm>
          <a:prstGeom prst="rect">
            <a:avLst/>
          </a:prstGeom>
        </p:spPr>
      </p:pic>
      <p:sp>
        <p:nvSpPr>
          <p:cNvPr id="9" name="Footer Placeholder 8"/>
          <p:cNvSpPr>
            <a:spLocks noGrp="1"/>
          </p:cNvSpPr>
          <p:nvPr>
            <p:ph type="ftr" sz="quarter" idx="3"/>
          </p:nvPr>
        </p:nvSpPr>
        <p:spPr/>
        <p:txBody>
          <a:bodyPr/>
          <a:lstStyle/>
          <a:p>
            <a:r>
              <a:rPr lang="en-GB" smtClean="0"/>
              <a:t>Market Analytics: Olefins - 2020</a:t>
            </a:r>
            <a:endParaRPr lang="en-GB" dirty="0" smtClean="0"/>
          </a:p>
        </p:txBody>
      </p:sp>
      <p:sp>
        <p:nvSpPr>
          <p:cNvPr id="10" name="Slide Number Placeholder 9"/>
          <p:cNvSpPr>
            <a:spLocks noGrp="1"/>
          </p:cNvSpPr>
          <p:nvPr>
            <p:ph type="sldNum" sz="quarter" idx="4"/>
          </p:nvPr>
        </p:nvSpPr>
        <p:spPr/>
        <p:txBody>
          <a:bodyPr/>
          <a:lstStyle/>
          <a:p>
            <a:fld id="{276DE07D-12F9-FF40-B07B-9B015B6B1FBE}" type="slidenum">
              <a:rPr lang="en-GB" smtClean="0"/>
              <a:pPr/>
              <a:t>5</a:t>
            </a:fld>
            <a:endParaRPr lang="en-GB" dirty="0"/>
          </a:p>
        </p:txBody>
      </p:sp>
    </p:spTree>
    <p:extLst>
      <p:ext uri="{BB962C8B-B14F-4D97-AF65-F5344CB8AC3E}">
        <p14:creationId xmlns:p14="http://schemas.microsoft.com/office/powerpoint/2010/main" val="683836197"/>
      </p:ext>
    </p:extLst>
  </p:cSld>
  <p:clrMapOvr>
    <a:masterClrMapping/>
  </p:clrMapOvr>
  <p:transition advTm="716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020772454"/>
              </p:ext>
            </p:extLst>
          </p:nvPr>
        </p:nvGraphicFramePr>
        <p:xfrm>
          <a:off x="1715" y="1753"/>
          <a:ext cx="1712" cy="1750"/>
        </p:xfrm>
        <a:graphic>
          <a:graphicData uri="http://schemas.openxmlformats.org/presentationml/2006/ole">
            <mc:AlternateContent xmlns:mc="http://schemas.openxmlformats.org/markup-compatibility/2006">
              <mc:Choice xmlns:v="urn:schemas-microsoft-com:vml" Requires="v">
                <p:oleObj spid="_x0000_s13615" name="think-cell Slide" r:id="rId7" imgW="330" imgH="330" progId="TCLayout.ActiveDocument.1">
                  <p:embed/>
                </p:oleObj>
              </mc:Choice>
              <mc:Fallback>
                <p:oleObj name="think-cell Slide" r:id="rId7" imgW="330" imgH="330" progId="TCLayout.ActiveDocument.1">
                  <p:embed/>
                  <p:pic>
                    <p:nvPicPr>
                      <p:cNvPr id="0" name=""/>
                      <p:cNvPicPr/>
                      <p:nvPr/>
                    </p:nvPicPr>
                    <p:blipFill>
                      <a:blip r:embed="rId8"/>
                      <a:stretch>
                        <a:fillRect/>
                      </a:stretch>
                    </p:blipFill>
                    <p:spPr>
                      <a:xfrm>
                        <a:off x="1715" y="1753"/>
                        <a:ext cx="1712" cy="1750"/>
                      </a:xfrm>
                      <a:prstGeom prst="rect">
                        <a:avLst/>
                      </a:prstGeom>
                    </p:spPr>
                  </p:pic>
                </p:oleObj>
              </mc:Fallback>
            </mc:AlternateContent>
          </a:graphicData>
        </a:graphic>
      </p:graphicFrame>
      <p:sp>
        <p:nvSpPr>
          <p:cNvPr id="18" name="Text Placeholder 17"/>
          <p:cNvSpPr>
            <a:spLocks noGrp="1"/>
          </p:cNvSpPr>
          <p:nvPr>
            <p:ph type="body" sz="quarter" idx="13"/>
          </p:nvPr>
        </p:nvSpPr>
        <p:spPr>
          <a:xfrm>
            <a:off x="1105234" y="6653852"/>
            <a:ext cx="8755280" cy="535701"/>
          </a:xfrm>
          <a:noFill/>
          <a:ln/>
        </p:spPr>
        <p:txBody>
          <a:bodyPr vert="horz" lIns="0" tIns="0" rIns="0" bIns="0" rtlCol="0" anchor="b" anchorCtr="0">
            <a:noAutofit/>
          </a:bodyPr>
          <a:lstStyle/>
          <a:p>
            <a:pPr>
              <a:lnSpc>
                <a:spcPct val="90000"/>
              </a:lnSpc>
              <a:spcBef>
                <a:spcPct val="0"/>
              </a:spcBef>
            </a:pPr>
            <a:r>
              <a:rPr lang="en-GB" sz="1800" dirty="0">
                <a:latin typeface="+mn-lt"/>
                <a:ea typeface="+mj-ea"/>
                <a:cs typeface="+mj-cs"/>
              </a:rPr>
              <a:t>Global ethylene consumption is forecast to </a:t>
            </a:r>
            <a:r>
              <a:rPr lang="en-GB" sz="1800" dirty="0" smtClean="0">
                <a:latin typeface="+mn-lt"/>
                <a:ea typeface="+mj-ea"/>
                <a:cs typeface="+mj-cs"/>
              </a:rPr>
              <a:t>grow at </a:t>
            </a:r>
            <a:r>
              <a:rPr lang="en-GB" sz="1800" dirty="0">
                <a:latin typeface="+mn-lt"/>
                <a:ea typeface="+mj-ea"/>
                <a:cs typeface="+mj-cs"/>
              </a:rPr>
              <a:t>an average annual growth rate of </a:t>
            </a:r>
            <a:r>
              <a:rPr lang="en-GB" sz="1800" dirty="0" smtClean="0">
                <a:latin typeface="+mn-lt"/>
                <a:ea typeface="+mj-ea"/>
                <a:cs typeface="+mj-cs"/>
              </a:rPr>
              <a:t>2.6% </a:t>
            </a:r>
            <a:r>
              <a:rPr lang="en-GB" sz="1800" dirty="0">
                <a:latin typeface="+mn-lt"/>
                <a:ea typeface="+mj-ea"/>
                <a:cs typeface="+mj-cs"/>
              </a:rPr>
              <a:t>to </a:t>
            </a:r>
            <a:r>
              <a:rPr lang="en-GB" sz="1800" dirty="0" smtClean="0">
                <a:latin typeface="+mn-lt"/>
                <a:ea typeface="+mj-ea"/>
                <a:cs typeface="+mj-cs"/>
              </a:rPr>
              <a:t>2025, including a contraction in 2020.</a:t>
            </a:r>
            <a:endParaRPr lang="en-GB" sz="1800" dirty="0">
              <a:latin typeface="+mn-lt"/>
              <a:ea typeface="+mj-ea"/>
              <a:cs typeface="+mj-cs"/>
            </a:endParaRPr>
          </a:p>
        </p:txBody>
      </p:sp>
      <p:sp>
        <p:nvSpPr>
          <p:cNvPr id="19" name="Text Placeholder 18"/>
          <p:cNvSpPr>
            <a:spLocks noGrp="1"/>
          </p:cNvSpPr>
          <p:nvPr>
            <p:ph type="body" sz="quarter" idx="14"/>
          </p:nvPr>
        </p:nvSpPr>
        <p:spPr>
          <a:xfrm>
            <a:off x="465953" y="427662"/>
            <a:ext cx="8140570" cy="833807"/>
          </a:xfrm>
          <a:noFill/>
          <a:ln/>
        </p:spPr>
        <p:txBody>
          <a:bodyPr vert="horz" lIns="0" tIns="0" rIns="0" bIns="0" rtlCol="0" anchor="b" anchorCtr="0">
            <a:noAutofit/>
          </a:bodyPr>
          <a:lstStyle/>
          <a:p>
            <a:pPr>
              <a:spcBef>
                <a:spcPct val="0"/>
              </a:spcBef>
            </a:pPr>
            <a:r>
              <a:rPr lang="en-GB" sz="1200" b="0" dirty="0">
                <a:solidFill>
                  <a:schemeClr val="bg1">
                    <a:lumMod val="50000"/>
                  </a:schemeClr>
                </a:solidFill>
                <a:latin typeface="+mj-lt"/>
                <a:cs typeface="+mn-cs"/>
              </a:rPr>
              <a:t>Ethylene Market – Global</a:t>
            </a:r>
          </a:p>
          <a:p>
            <a:pPr>
              <a:spcBef>
                <a:spcPct val="0"/>
              </a:spcBef>
            </a:pPr>
            <a:r>
              <a:rPr lang="en-GB" sz="2800" dirty="0" smtClean="0">
                <a:latin typeface="+mj-lt"/>
                <a:ea typeface="+mj-ea"/>
                <a:cs typeface="+mj-cs"/>
              </a:rPr>
              <a:t>Polyethylene </a:t>
            </a:r>
            <a:r>
              <a:rPr lang="en-GB" sz="2800" dirty="0">
                <a:latin typeface="+mj-lt"/>
                <a:ea typeface="+mj-ea"/>
                <a:cs typeface="+mj-cs"/>
              </a:rPr>
              <a:t>accounts for 60 percent of global ethylene demand</a:t>
            </a:r>
          </a:p>
        </p:txBody>
      </p:sp>
      <p:sp>
        <p:nvSpPr>
          <p:cNvPr id="23" name="TextBox 22"/>
          <p:cNvSpPr txBox="1"/>
          <p:nvPr/>
        </p:nvSpPr>
        <p:spPr>
          <a:xfrm>
            <a:off x="697731" y="7072666"/>
            <a:ext cx="3251127" cy="274650"/>
          </a:xfrm>
          <a:prstGeom prst="rect">
            <a:avLst/>
          </a:prstGeom>
          <a:noFill/>
        </p:spPr>
        <p:txBody>
          <a:bodyPr wrap="square" lIns="104296" tIns="52148" rIns="104296" bIns="52148" rtlCol="0">
            <a:spAutoFit/>
          </a:bodyPr>
          <a:lstStyle/>
          <a:p>
            <a:pPr>
              <a:buClr>
                <a:srgbClr val="C00000"/>
              </a:buClr>
              <a:buSzPct val="70000"/>
            </a:pPr>
            <a:r>
              <a:rPr lang="en-US" sz="1100" dirty="0">
                <a:solidFill>
                  <a:schemeClr val="bg1"/>
                </a:solidFill>
              </a:rPr>
              <a:t>Source: Nexant Analysis</a:t>
            </a:r>
          </a:p>
        </p:txBody>
      </p:sp>
      <p:sp>
        <p:nvSpPr>
          <p:cNvPr id="14" name="Content Placeholder 4"/>
          <p:cNvSpPr txBox="1">
            <a:spLocks/>
          </p:cNvSpPr>
          <p:nvPr/>
        </p:nvSpPr>
        <p:spPr>
          <a:xfrm>
            <a:off x="376303" y="1456613"/>
            <a:ext cx="3572555" cy="310628"/>
          </a:xfrm>
          <a:prstGeom prst="rect">
            <a:avLst/>
          </a:prstGeom>
        </p:spPr>
        <p:txBody>
          <a:bodyPr/>
          <a:lstStyle>
            <a:lvl1pPr marL="0" indent="0" algn="l" defTabSz="995536" rtl="0" eaLnBrk="1" latinLnBrk="0" hangingPunct="1">
              <a:spcBef>
                <a:spcPts val="1200"/>
              </a:spcBef>
              <a:buFont typeface="Arial" pitchFamily="34" charset="0"/>
              <a:buNone/>
              <a:defRPr sz="1800" b="1" kern="1200">
                <a:solidFill>
                  <a:schemeClr val="accent3"/>
                </a:solidFill>
                <a:latin typeface="+mn-lt"/>
                <a:ea typeface="+mn-ea"/>
                <a:cs typeface="Arial" pitchFamily="34" charset="0"/>
              </a:defRPr>
            </a:lvl1pPr>
            <a:lvl2pPr marL="0" indent="0" algn="l" defTabSz="995536" rtl="0" eaLnBrk="1" latinLnBrk="0" hangingPunct="1">
              <a:spcBef>
                <a:spcPts val="600"/>
              </a:spcBef>
              <a:buFont typeface="Arial" pitchFamily="34" charset="0"/>
              <a:buNone/>
              <a:defRPr sz="1800" kern="1200">
                <a:solidFill>
                  <a:schemeClr val="tx2"/>
                </a:solidFill>
                <a:latin typeface="+mn-lt"/>
                <a:ea typeface="+mn-ea"/>
                <a:cs typeface="Arial" pitchFamily="34" charset="0"/>
              </a:defRPr>
            </a:lvl2pPr>
            <a:lvl3pPr marL="180000" indent="-180000" algn="l" defTabSz="995536" rtl="0" eaLnBrk="1" latinLnBrk="0" hangingPunct="1">
              <a:spcBef>
                <a:spcPts val="600"/>
              </a:spcBef>
              <a:buClr>
                <a:schemeClr val="tx1"/>
              </a:buClr>
              <a:buFont typeface="Wingdings 2" pitchFamily="18" charset="2"/>
              <a:buChar char=""/>
              <a:defRPr sz="1800" kern="1200">
                <a:solidFill>
                  <a:schemeClr val="tx2"/>
                </a:solidFill>
                <a:latin typeface="+mn-lt"/>
                <a:ea typeface="+mn-ea"/>
                <a:cs typeface="Arial" pitchFamily="34" charset="0"/>
              </a:defRPr>
            </a:lvl3pPr>
            <a:lvl4pPr marL="3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4pPr>
            <a:lvl5pPr marL="54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5pPr>
            <a:lvl6pPr marL="72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6pPr>
            <a:lvl7pPr marL="90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7pPr>
            <a:lvl8pPr marL="108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8pPr>
            <a:lvl9pPr marL="12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9pPr>
          </a:lstStyle>
          <a:p>
            <a:pPr defTabSz="521437">
              <a:lnSpc>
                <a:spcPct val="110000"/>
              </a:lnSpc>
              <a:spcBef>
                <a:spcPts val="300"/>
              </a:spcBef>
              <a:spcAft>
                <a:spcPts val="300"/>
              </a:spcAft>
            </a:pPr>
            <a:r>
              <a:rPr lang="en-GB" sz="1600" dirty="0">
                <a:solidFill>
                  <a:schemeClr val="tx2"/>
                </a:solidFill>
                <a:cs typeface="Arial"/>
              </a:rPr>
              <a:t>Global Ethylene Consumption </a:t>
            </a:r>
            <a:r>
              <a:rPr lang="en-GB" sz="1600" i="1" dirty="0" smtClean="0">
                <a:solidFill>
                  <a:schemeClr val="tx2"/>
                </a:solidFill>
                <a:cs typeface="Arial"/>
              </a:rPr>
              <a:t>2019-e </a:t>
            </a:r>
            <a:r>
              <a:rPr lang="en-GB" sz="1600" i="1" dirty="0">
                <a:solidFill>
                  <a:schemeClr val="tx2"/>
                </a:solidFill>
                <a:cs typeface="Arial"/>
              </a:rPr>
              <a:t>= Approx. </a:t>
            </a:r>
            <a:r>
              <a:rPr lang="en-GB" sz="1600" i="1" dirty="0" smtClean="0">
                <a:solidFill>
                  <a:schemeClr val="tx2"/>
                </a:solidFill>
                <a:cs typeface="Arial"/>
              </a:rPr>
              <a:t>161 million </a:t>
            </a:r>
            <a:r>
              <a:rPr lang="en-GB" sz="1600" i="1" dirty="0">
                <a:solidFill>
                  <a:schemeClr val="tx2"/>
                </a:solidFill>
                <a:cs typeface="Arial"/>
              </a:rPr>
              <a:t>tons</a:t>
            </a:r>
          </a:p>
        </p:txBody>
      </p:sp>
      <p:sp>
        <p:nvSpPr>
          <p:cNvPr id="17" name="Content Placeholder 4"/>
          <p:cNvSpPr txBox="1">
            <a:spLocks/>
          </p:cNvSpPr>
          <p:nvPr/>
        </p:nvSpPr>
        <p:spPr>
          <a:xfrm>
            <a:off x="5023545" y="1449526"/>
            <a:ext cx="5252472" cy="264300"/>
          </a:xfrm>
          <a:prstGeom prst="rect">
            <a:avLst/>
          </a:prstGeom>
        </p:spPr>
        <p:txBody>
          <a:bodyPr/>
          <a:lstStyle>
            <a:lvl1pPr marL="0" indent="0" algn="l" defTabSz="995536" rtl="0" eaLnBrk="1" latinLnBrk="0" hangingPunct="1">
              <a:spcBef>
                <a:spcPts val="1200"/>
              </a:spcBef>
              <a:buFont typeface="Arial" pitchFamily="34" charset="0"/>
              <a:buNone/>
              <a:defRPr sz="1800" b="1" kern="1200">
                <a:solidFill>
                  <a:schemeClr val="accent3"/>
                </a:solidFill>
                <a:latin typeface="+mn-lt"/>
                <a:ea typeface="+mn-ea"/>
                <a:cs typeface="Arial" pitchFamily="34" charset="0"/>
              </a:defRPr>
            </a:lvl1pPr>
            <a:lvl2pPr marL="0" indent="0" algn="l" defTabSz="995536" rtl="0" eaLnBrk="1" latinLnBrk="0" hangingPunct="1">
              <a:spcBef>
                <a:spcPts val="600"/>
              </a:spcBef>
              <a:buFont typeface="Arial" pitchFamily="34" charset="0"/>
              <a:buNone/>
              <a:defRPr sz="1800" kern="1200">
                <a:solidFill>
                  <a:schemeClr val="tx2"/>
                </a:solidFill>
                <a:latin typeface="+mn-lt"/>
                <a:ea typeface="+mn-ea"/>
                <a:cs typeface="Arial" pitchFamily="34" charset="0"/>
              </a:defRPr>
            </a:lvl2pPr>
            <a:lvl3pPr marL="180000" indent="-180000" algn="l" defTabSz="995536" rtl="0" eaLnBrk="1" latinLnBrk="0" hangingPunct="1">
              <a:spcBef>
                <a:spcPts val="600"/>
              </a:spcBef>
              <a:buClr>
                <a:schemeClr val="tx1"/>
              </a:buClr>
              <a:buFont typeface="Wingdings 2" pitchFamily="18" charset="2"/>
              <a:buChar char=""/>
              <a:defRPr sz="1800" kern="1200">
                <a:solidFill>
                  <a:schemeClr val="tx2"/>
                </a:solidFill>
                <a:latin typeface="+mn-lt"/>
                <a:ea typeface="+mn-ea"/>
                <a:cs typeface="Arial" pitchFamily="34" charset="0"/>
              </a:defRPr>
            </a:lvl3pPr>
            <a:lvl4pPr marL="3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4pPr>
            <a:lvl5pPr marL="54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5pPr>
            <a:lvl6pPr marL="72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6pPr>
            <a:lvl7pPr marL="90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7pPr>
            <a:lvl8pPr marL="108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8pPr>
            <a:lvl9pPr marL="12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9pPr>
          </a:lstStyle>
          <a:p>
            <a:pPr defTabSz="521437">
              <a:lnSpc>
                <a:spcPct val="110000"/>
              </a:lnSpc>
              <a:spcBef>
                <a:spcPts val="300"/>
              </a:spcBef>
              <a:spcAft>
                <a:spcPts val="300"/>
              </a:spcAft>
            </a:pPr>
            <a:r>
              <a:rPr lang="en-GB" sz="1600" dirty="0">
                <a:solidFill>
                  <a:schemeClr val="tx2"/>
                </a:solidFill>
                <a:cs typeface="Arial"/>
              </a:rPr>
              <a:t>Global Ethylene Consumption Growth by Derivative</a:t>
            </a:r>
            <a:br>
              <a:rPr lang="en-GB" sz="1600" dirty="0">
                <a:solidFill>
                  <a:schemeClr val="tx2"/>
                </a:solidFill>
                <a:cs typeface="Arial"/>
              </a:rPr>
            </a:br>
            <a:r>
              <a:rPr lang="en-GB" sz="1600" i="1" dirty="0">
                <a:solidFill>
                  <a:schemeClr val="tx2"/>
                </a:solidFill>
                <a:cs typeface="Arial"/>
              </a:rPr>
              <a:t>(percent Volume Growth)</a:t>
            </a:r>
          </a:p>
        </p:txBody>
      </p:sp>
      <p:cxnSp>
        <p:nvCxnSpPr>
          <p:cNvPr id="13" name="Straight Connector 12"/>
          <p:cNvCxnSpPr/>
          <p:nvPr/>
        </p:nvCxnSpPr>
        <p:spPr bwMode="gray">
          <a:xfrm>
            <a:off x="504893" y="1324825"/>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5"/>
          </p:nvPr>
        </p:nvSpPr>
        <p:spPr/>
        <p:txBody>
          <a:bodyPr/>
          <a:lstStyle/>
          <a:p>
            <a:fld id="{9BD6FA6A-A86D-4D06-AFF9-1E656D8048A1}" type="slidenum">
              <a:rPr lang="en-GB" smtClean="0"/>
              <a:pPr/>
              <a:t>6</a:t>
            </a:fld>
            <a:endParaRPr lang="en-GB" dirty="0"/>
          </a:p>
        </p:txBody>
      </p:sp>
      <p:sp>
        <p:nvSpPr>
          <p:cNvPr id="12" name="Footer Placeholder 3"/>
          <p:cNvSpPr txBox="1">
            <a:spLocks/>
          </p:cNvSpPr>
          <p:nvPr/>
        </p:nvSpPr>
        <p:spPr>
          <a:xfrm>
            <a:off x="514349" y="7159624"/>
            <a:ext cx="6279855" cy="196851"/>
          </a:xfrm>
          <a:prstGeom prst="rect">
            <a:avLst/>
          </a:prstGeom>
        </p:spPr>
        <p:txBody>
          <a:bodyPr/>
          <a:lstStyle>
            <a:defPPr>
              <a:defRPr lang="en-GB"/>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en-GB" sz="1000" dirty="0" smtClean="0"/>
              <a:t>Market Analytics: Olefins - 2020</a:t>
            </a:r>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863138" y="6737350"/>
            <a:ext cx="609600" cy="609600"/>
          </a:xfrm>
          <a:prstGeom prst="rect">
            <a:avLst/>
          </a:prstGeom>
        </p:spPr>
      </p:pic>
      <p:pic>
        <p:nvPicPr>
          <p:cNvPr id="4" name="Picture 3"/>
          <p:cNvPicPr>
            <a:picLocks noChangeAspect="1"/>
          </p:cNvPicPr>
          <p:nvPr/>
        </p:nvPicPr>
        <p:blipFill>
          <a:blip r:embed="rId10"/>
          <a:stretch>
            <a:fillRect/>
          </a:stretch>
        </p:blipFill>
        <p:spPr>
          <a:xfrm>
            <a:off x="514349" y="2214031"/>
            <a:ext cx="9608668" cy="4070962"/>
          </a:xfrm>
          <a:prstGeom prst="rect">
            <a:avLst/>
          </a:prstGeom>
        </p:spPr>
      </p:pic>
    </p:spTree>
    <p:extLst>
      <p:ext uri="{BB962C8B-B14F-4D97-AF65-F5344CB8AC3E}">
        <p14:creationId xmlns:p14="http://schemas.microsoft.com/office/powerpoint/2010/main" val="2601176959"/>
      </p:ext>
    </p:extLst>
  </p:cSld>
  <p:clrMapOvr>
    <a:masterClrMapping/>
  </p:clrMapOvr>
  <p:transition spd="slow" advTm="9249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941869276"/>
              </p:ext>
            </p:extLst>
          </p:nvPr>
        </p:nvGraphicFramePr>
        <p:xfrm>
          <a:off x="1715" y="1753"/>
          <a:ext cx="1712" cy="1750"/>
        </p:xfrm>
        <a:graphic>
          <a:graphicData uri="http://schemas.openxmlformats.org/presentationml/2006/ole">
            <mc:AlternateContent xmlns:mc="http://schemas.openxmlformats.org/markup-compatibility/2006">
              <mc:Choice xmlns:v="urn:schemas-microsoft-com:vml" Requires="v">
                <p:oleObj spid="_x0000_s15609" name="think-cell Slide" r:id="rId7" imgW="330" imgH="330" progId="TCLayout.ActiveDocument.1">
                  <p:embed/>
                </p:oleObj>
              </mc:Choice>
              <mc:Fallback>
                <p:oleObj name="think-cell Slide" r:id="rId7" imgW="330" imgH="330" progId="TCLayout.ActiveDocument.1">
                  <p:embed/>
                  <p:pic>
                    <p:nvPicPr>
                      <p:cNvPr id="0" name=""/>
                      <p:cNvPicPr/>
                      <p:nvPr/>
                    </p:nvPicPr>
                    <p:blipFill>
                      <a:blip r:embed="rId8"/>
                      <a:stretch>
                        <a:fillRect/>
                      </a:stretch>
                    </p:blipFill>
                    <p:spPr>
                      <a:xfrm>
                        <a:off x="1715" y="1753"/>
                        <a:ext cx="1712" cy="1750"/>
                      </a:xfrm>
                      <a:prstGeom prst="rect">
                        <a:avLst/>
                      </a:prstGeom>
                    </p:spPr>
                  </p:pic>
                </p:oleObj>
              </mc:Fallback>
            </mc:AlternateContent>
          </a:graphicData>
        </a:graphic>
      </p:graphicFrame>
      <p:sp>
        <p:nvSpPr>
          <p:cNvPr id="18" name="Text Placeholder 17"/>
          <p:cNvSpPr>
            <a:spLocks noGrp="1"/>
          </p:cNvSpPr>
          <p:nvPr>
            <p:ph type="body" sz="quarter" idx="13"/>
          </p:nvPr>
        </p:nvSpPr>
        <p:spPr>
          <a:xfrm>
            <a:off x="961428" y="6373736"/>
            <a:ext cx="8755280" cy="535701"/>
          </a:xfrm>
          <a:noFill/>
          <a:ln/>
        </p:spPr>
        <p:txBody>
          <a:bodyPr vert="horz" lIns="0" tIns="0" rIns="0" bIns="0" rtlCol="0" anchor="b" anchorCtr="0">
            <a:noAutofit/>
          </a:bodyPr>
          <a:lstStyle/>
          <a:p>
            <a:pPr>
              <a:lnSpc>
                <a:spcPct val="90000"/>
              </a:lnSpc>
              <a:spcBef>
                <a:spcPct val="0"/>
              </a:spcBef>
            </a:pPr>
            <a:r>
              <a:rPr lang="en-GB" sz="1800" dirty="0">
                <a:latin typeface="+mn-lt"/>
                <a:ea typeface="+mj-ea"/>
                <a:cs typeface="+mj-cs"/>
              </a:rPr>
              <a:t>Global </a:t>
            </a:r>
            <a:r>
              <a:rPr lang="en-GB" sz="1800" dirty="0" smtClean="0">
                <a:latin typeface="+mn-lt"/>
                <a:ea typeface="+mj-ea"/>
                <a:cs typeface="+mj-cs"/>
              </a:rPr>
              <a:t>propylene </a:t>
            </a:r>
            <a:r>
              <a:rPr lang="en-GB" sz="1800" dirty="0">
                <a:latin typeface="+mn-lt"/>
                <a:ea typeface="+mj-ea"/>
                <a:cs typeface="+mj-cs"/>
              </a:rPr>
              <a:t>consumption is forecast to </a:t>
            </a:r>
            <a:r>
              <a:rPr lang="en-GB" sz="1800" dirty="0" smtClean="0">
                <a:latin typeface="+mn-lt"/>
                <a:ea typeface="+mj-ea"/>
                <a:cs typeface="+mj-cs"/>
              </a:rPr>
              <a:t>grow at </a:t>
            </a:r>
            <a:r>
              <a:rPr lang="en-GB" sz="1800" dirty="0">
                <a:latin typeface="+mn-lt"/>
                <a:ea typeface="+mj-ea"/>
                <a:cs typeface="+mj-cs"/>
              </a:rPr>
              <a:t>an average annual growth rate of </a:t>
            </a:r>
            <a:r>
              <a:rPr lang="en-GB" sz="1800" dirty="0" smtClean="0">
                <a:latin typeface="+mn-lt"/>
                <a:ea typeface="+mj-ea"/>
                <a:cs typeface="+mj-cs"/>
              </a:rPr>
              <a:t>3.0% </a:t>
            </a:r>
            <a:r>
              <a:rPr lang="en-GB" sz="1800" dirty="0">
                <a:latin typeface="+mn-lt"/>
                <a:ea typeface="+mj-ea"/>
                <a:cs typeface="+mj-cs"/>
              </a:rPr>
              <a:t>to </a:t>
            </a:r>
            <a:r>
              <a:rPr lang="en-GB" sz="1800" dirty="0" smtClean="0">
                <a:latin typeface="+mn-lt"/>
                <a:ea typeface="+mj-ea"/>
                <a:cs typeface="+mj-cs"/>
              </a:rPr>
              <a:t>2025, including a contraction in 2020 as a result of Covid-19</a:t>
            </a:r>
            <a:endParaRPr lang="en-GB" sz="1800" dirty="0">
              <a:latin typeface="+mn-lt"/>
              <a:ea typeface="+mj-ea"/>
              <a:cs typeface="+mj-cs"/>
            </a:endParaRPr>
          </a:p>
        </p:txBody>
      </p:sp>
      <p:sp>
        <p:nvSpPr>
          <p:cNvPr id="19" name="Text Placeholder 18"/>
          <p:cNvSpPr>
            <a:spLocks noGrp="1"/>
          </p:cNvSpPr>
          <p:nvPr>
            <p:ph type="body" sz="quarter" idx="14"/>
          </p:nvPr>
        </p:nvSpPr>
        <p:spPr>
          <a:xfrm>
            <a:off x="591847" y="413836"/>
            <a:ext cx="8009416" cy="833807"/>
          </a:xfrm>
          <a:noFill/>
          <a:ln/>
        </p:spPr>
        <p:txBody>
          <a:bodyPr vert="horz" lIns="0" tIns="0" rIns="0" bIns="0" rtlCol="0" anchor="b" anchorCtr="0">
            <a:noAutofit/>
          </a:bodyPr>
          <a:lstStyle/>
          <a:p>
            <a:pPr>
              <a:spcBef>
                <a:spcPct val="0"/>
              </a:spcBef>
            </a:pPr>
            <a:r>
              <a:rPr lang="en-GB" sz="1200" b="0" dirty="0">
                <a:solidFill>
                  <a:schemeClr val="bg1">
                    <a:lumMod val="50000"/>
                  </a:schemeClr>
                </a:solidFill>
                <a:latin typeface="+mj-lt"/>
                <a:cs typeface="+mn-cs"/>
              </a:rPr>
              <a:t>Propylene Market – Global </a:t>
            </a:r>
          </a:p>
          <a:p>
            <a:pPr>
              <a:spcBef>
                <a:spcPct val="0"/>
              </a:spcBef>
            </a:pPr>
            <a:r>
              <a:rPr lang="en-GB" sz="2800" dirty="0" smtClean="0">
                <a:latin typeface="+mj-lt"/>
                <a:ea typeface="+mj-ea"/>
                <a:cs typeface="+mj-cs"/>
              </a:rPr>
              <a:t>Polypropylene </a:t>
            </a:r>
            <a:r>
              <a:rPr lang="en-GB" sz="2800" dirty="0">
                <a:latin typeface="+mj-lt"/>
                <a:ea typeface="+mj-ea"/>
                <a:cs typeface="+mj-cs"/>
              </a:rPr>
              <a:t>accounts </a:t>
            </a:r>
            <a:r>
              <a:rPr lang="en-GB" sz="2800" dirty="0" smtClean="0">
                <a:latin typeface="+mj-lt"/>
                <a:ea typeface="+mj-ea"/>
                <a:cs typeface="+mj-cs"/>
              </a:rPr>
              <a:t>two-thirds </a:t>
            </a:r>
            <a:r>
              <a:rPr lang="en-GB" sz="2800" dirty="0">
                <a:latin typeface="+mj-lt"/>
                <a:ea typeface="+mj-ea"/>
                <a:cs typeface="+mj-cs"/>
              </a:rPr>
              <a:t>of global </a:t>
            </a:r>
            <a:r>
              <a:rPr lang="en-GB" sz="2800" dirty="0" smtClean="0">
                <a:latin typeface="+mj-lt"/>
                <a:ea typeface="+mj-ea"/>
                <a:cs typeface="+mj-cs"/>
              </a:rPr>
              <a:t>propylene demand, and 75 percent of growth to 2025</a:t>
            </a:r>
            <a:endParaRPr lang="en-GB" sz="2800" dirty="0">
              <a:latin typeface="+mj-lt"/>
              <a:ea typeface="+mj-ea"/>
              <a:cs typeface="+mj-cs"/>
            </a:endParaRPr>
          </a:p>
        </p:txBody>
      </p:sp>
      <p:sp>
        <p:nvSpPr>
          <p:cNvPr id="23" name="TextBox 22"/>
          <p:cNvSpPr txBox="1"/>
          <p:nvPr/>
        </p:nvSpPr>
        <p:spPr>
          <a:xfrm>
            <a:off x="697731" y="7072666"/>
            <a:ext cx="3251127" cy="259203"/>
          </a:xfrm>
          <a:prstGeom prst="rect">
            <a:avLst/>
          </a:prstGeom>
          <a:noFill/>
        </p:spPr>
        <p:txBody>
          <a:bodyPr wrap="square" lIns="104296" tIns="52148" rIns="104296" bIns="52148" rtlCol="0">
            <a:spAutoFit/>
          </a:bodyPr>
          <a:lstStyle/>
          <a:p>
            <a:r>
              <a:rPr lang="en-GB" sz="1000" dirty="0"/>
              <a:t>Market Analytics: Olefins - 2020</a:t>
            </a:r>
          </a:p>
        </p:txBody>
      </p:sp>
      <p:sp>
        <p:nvSpPr>
          <p:cNvPr id="14" name="Content Placeholder 4"/>
          <p:cNvSpPr txBox="1">
            <a:spLocks/>
          </p:cNvSpPr>
          <p:nvPr/>
        </p:nvSpPr>
        <p:spPr>
          <a:xfrm>
            <a:off x="465953" y="1456614"/>
            <a:ext cx="3787995" cy="506208"/>
          </a:xfrm>
          <a:prstGeom prst="rect">
            <a:avLst/>
          </a:prstGeom>
        </p:spPr>
        <p:txBody>
          <a:bodyPr/>
          <a:lstStyle>
            <a:lvl1pPr marL="0" indent="0" algn="l" defTabSz="995536" rtl="0" eaLnBrk="1" latinLnBrk="0" hangingPunct="1">
              <a:spcBef>
                <a:spcPts val="1200"/>
              </a:spcBef>
              <a:buFont typeface="Arial" pitchFamily="34" charset="0"/>
              <a:buNone/>
              <a:defRPr sz="1800" b="1" kern="1200">
                <a:solidFill>
                  <a:schemeClr val="accent3"/>
                </a:solidFill>
                <a:latin typeface="+mn-lt"/>
                <a:ea typeface="+mn-ea"/>
                <a:cs typeface="Arial" pitchFamily="34" charset="0"/>
              </a:defRPr>
            </a:lvl1pPr>
            <a:lvl2pPr marL="0" indent="0" algn="l" defTabSz="995536" rtl="0" eaLnBrk="1" latinLnBrk="0" hangingPunct="1">
              <a:spcBef>
                <a:spcPts val="600"/>
              </a:spcBef>
              <a:buFont typeface="Arial" pitchFamily="34" charset="0"/>
              <a:buNone/>
              <a:defRPr sz="1800" kern="1200">
                <a:solidFill>
                  <a:schemeClr val="tx2"/>
                </a:solidFill>
                <a:latin typeface="+mn-lt"/>
                <a:ea typeface="+mn-ea"/>
                <a:cs typeface="Arial" pitchFamily="34" charset="0"/>
              </a:defRPr>
            </a:lvl2pPr>
            <a:lvl3pPr marL="180000" indent="-180000" algn="l" defTabSz="995536" rtl="0" eaLnBrk="1" latinLnBrk="0" hangingPunct="1">
              <a:spcBef>
                <a:spcPts val="600"/>
              </a:spcBef>
              <a:buClr>
                <a:schemeClr val="tx1"/>
              </a:buClr>
              <a:buFont typeface="Wingdings 2" pitchFamily="18" charset="2"/>
              <a:buChar char=""/>
              <a:defRPr sz="1800" kern="1200">
                <a:solidFill>
                  <a:schemeClr val="tx2"/>
                </a:solidFill>
                <a:latin typeface="+mn-lt"/>
                <a:ea typeface="+mn-ea"/>
                <a:cs typeface="Arial" pitchFamily="34" charset="0"/>
              </a:defRPr>
            </a:lvl3pPr>
            <a:lvl4pPr marL="3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4pPr>
            <a:lvl5pPr marL="54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5pPr>
            <a:lvl6pPr marL="72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6pPr>
            <a:lvl7pPr marL="90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7pPr>
            <a:lvl8pPr marL="108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8pPr>
            <a:lvl9pPr marL="12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9pPr>
          </a:lstStyle>
          <a:p>
            <a:pPr defTabSz="521437">
              <a:lnSpc>
                <a:spcPct val="110000"/>
              </a:lnSpc>
              <a:spcBef>
                <a:spcPts val="300"/>
              </a:spcBef>
              <a:spcAft>
                <a:spcPts val="300"/>
              </a:spcAft>
            </a:pPr>
            <a:r>
              <a:rPr lang="en-GB" sz="1600" dirty="0">
                <a:solidFill>
                  <a:schemeClr val="tx2"/>
                </a:solidFill>
                <a:cs typeface="Arial"/>
              </a:rPr>
              <a:t>Global </a:t>
            </a:r>
            <a:r>
              <a:rPr lang="en-GB" sz="1600" dirty="0" smtClean="0">
                <a:solidFill>
                  <a:schemeClr val="tx2"/>
                </a:solidFill>
                <a:cs typeface="Arial"/>
              </a:rPr>
              <a:t>Total Propylene </a:t>
            </a:r>
            <a:r>
              <a:rPr lang="en-GB" sz="1600" dirty="0">
                <a:solidFill>
                  <a:schemeClr val="tx2"/>
                </a:solidFill>
                <a:cs typeface="Arial"/>
              </a:rPr>
              <a:t>Consumption </a:t>
            </a:r>
            <a:r>
              <a:rPr lang="en-GB" sz="1600" i="1" dirty="0" smtClean="0">
                <a:solidFill>
                  <a:schemeClr val="tx2"/>
                </a:solidFill>
                <a:cs typeface="Arial"/>
              </a:rPr>
              <a:t>2019-e </a:t>
            </a:r>
            <a:r>
              <a:rPr lang="en-GB" sz="1600" i="1" dirty="0">
                <a:solidFill>
                  <a:schemeClr val="tx2"/>
                </a:solidFill>
                <a:cs typeface="Arial"/>
              </a:rPr>
              <a:t>= Approx. </a:t>
            </a:r>
            <a:r>
              <a:rPr lang="en-GB" sz="1600" i="1" dirty="0" smtClean="0">
                <a:solidFill>
                  <a:schemeClr val="tx2"/>
                </a:solidFill>
                <a:cs typeface="Arial"/>
              </a:rPr>
              <a:t>110 </a:t>
            </a:r>
            <a:r>
              <a:rPr lang="en-GB" sz="1600" i="1" dirty="0">
                <a:solidFill>
                  <a:schemeClr val="tx2"/>
                </a:solidFill>
                <a:cs typeface="Arial"/>
              </a:rPr>
              <a:t>million tons</a:t>
            </a:r>
          </a:p>
        </p:txBody>
      </p:sp>
      <p:sp>
        <p:nvSpPr>
          <p:cNvPr id="17" name="Content Placeholder 4"/>
          <p:cNvSpPr txBox="1">
            <a:spLocks/>
          </p:cNvSpPr>
          <p:nvPr/>
        </p:nvSpPr>
        <p:spPr>
          <a:xfrm>
            <a:off x="5366419" y="1420607"/>
            <a:ext cx="4161567" cy="253354"/>
          </a:xfrm>
          <a:prstGeom prst="rect">
            <a:avLst/>
          </a:prstGeom>
        </p:spPr>
        <p:txBody>
          <a:bodyPr/>
          <a:lstStyle>
            <a:lvl1pPr marL="0" indent="0" algn="l" defTabSz="995536" rtl="0" eaLnBrk="1" latinLnBrk="0" hangingPunct="1">
              <a:spcBef>
                <a:spcPts val="1200"/>
              </a:spcBef>
              <a:buFont typeface="Arial" pitchFamily="34" charset="0"/>
              <a:buNone/>
              <a:defRPr sz="1800" b="1" kern="1200">
                <a:solidFill>
                  <a:schemeClr val="accent3"/>
                </a:solidFill>
                <a:latin typeface="+mn-lt"/>
                <a:ea typeface="+mn-ea"/>
                <a:cs typeface="Arial" pitchFamily="34" charset="0"/>
              </a:defRPr>
            </a:lvl1pPr>
            <a:lvl2pPr marL="0" indent="0" algn="l" defTabSz="995536" rtl="0" eaLnBrk="1" latinLnBrk="0" hangingPunct="1">
              <a:spcBef>
                <a:spcPts val="600"/>
              </a:spcBef>
              <a:buFont typeface="Arial" pitchFamily="34" charset="0"/>
              <a:buNone/>
              <a:defRPr sz="1800" kern="1200">
                <a:solidFill>
                  <a:schemeClr val="tx2"/>
                </a:solidFill>
                <a:latin typeface="+mn-lt"/>
                <a:ea typeface="+mn-ea"/>
                <a:cs typeface="Arial" pitchFamily="34" charset="0"/>
              </a:defRPr>
            </a:lvl2pPr>
            <a:lvl3pPr marL="180000" indent="-180000" algn="l" defTabSz="995536" rtl="0" eaLnBrk="1" latinLnBrk="0" hangingPunct="1">
              <a:spcBef>
                <a:spcPts val="600"/>
              </a:spcBef>
              <a:buClr>
                <a:schemeClr val="tx1"/>
              </a:buClr>
              <a:buFont typeface="Wingdings 2" pitchFamily="18" charset="2"/>
              <a:buChar char=""/>
              <a:defRPr sz="1800" kern="1200">
                <a:solidFill>
                  <a:schemeClr val="tx2"/>
                </a:solidFill>
                <a:latin typeface="+mn-lt"/>
                <a:ea typeface="+mn-ea"/>
                <a:cs typeface="Arial" pitchFamily="34" charset="0"/>
              </a:defRPr>
            </a:lvl3pPr>
            <a:lvl4pPr marL="3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4pPr>
            <a:lvl5pPr marL="54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5pPr>
            <a:lvl6pPr marL="72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6pPr>
            <a:lvl7pPr marL="90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7pPr>
            <a:lvl8pPr marL="108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8pPr>
            <a:lvl9pPr marL="12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9pPr>
          </a:lstStyle>
          <a:p>
            <a:pPr defTabSz="521437">
              <a:lnSpc>
                <a:spcPct val="110000"/>
              </a:lnSpc>
              <a:spcBef>
                <a:spcPts val="300"/>
              </a:spcBef>
              <a:spcAft>
                <a:spcPts val="300"/>
              </a:spcAft>
            </a:pPr>
            <a:r>
              <a:rPr lang="en-GB" sz="1600" dirty="0">
                <a:solidFill>
                  <a:schemeClr val="tx2"/>
                </a:solidFill>
                <a:cs typeface="Arial"/>
              </a:rPr>
              <a:t>Global </a:t>
            </a:r>
            <a:r>
              <a:rPr lang="en-GB" sz="1600" dirty="0" smtClean="0">
                <a:solidFill>
                  <a:schemeClr val="tx2"/>
                </a:solidFill>
                <a:cs typeface="Arial"/>
              </a:rPr>
              <a:t>Propylene </a:t>
            </a:r>
            <a:r>
              <a:rPr lang="en-GB" sz="1600" dirty="0">
                <a:solidFill>
                  <a:schemeClr val="tx2"/>
                </a:solidFill>
                <a:cs typeface="Arial"/>
              </a:rPr>
              <a:t>Consumption Growth </a:t>
            </a:r>
            <a:r>
              <a:rPr lang="en-GB" sz="1600" i="1" dirty="0" smtClean="0">
                <a:solidFill>
                  <a:schemeClr val="tx2"/>
                </a:solidFill>
                <a:cs typeface="Arial"/>
              </a:rPr>
              <a:t>(</a:t>
            </a:r>
            <a:r>
              <a:rPr lang="en-GB" sz="1600" i="1" dirty="0">
                <a:solidFill>
                  <a:schemeClr val="tx2"/>
                </a:solidFill>
                <a:cs typeface="Arial"/>
              </a:rPr>
              <a:t>percent Volume Growth)</a:t>
            </a:r>
          </a:p>
        </p:txBody>
      </p:sp>
      <p:cxnSp>
        <p:nvCxnSpPr>
          <p:cNvPr id="13" name="Straight Connector 12"/>
          <p:cNvCxnSpPr/>
          <p:nvPr/>
        </p:nvCxnSpPr>
        <p:spPr bwMode="gray">
          <a:xfrm>
            <a:off x="504893" y="1324825"/>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5"/>
          </p:nvPr>
        </p:nvSpPr>
        <p:spPr/>
        <p:txBody>
          <a:bodyPr/>
          <a:lstStyle/>
          <a:p>
            <a:fld id="{9BD6FA6A-A86D-4D06-AFF9-1E656D8048A1}" type="slidenum">
              <a:rPr lang="en-GB" smtClean="0"/>
              <a:pPr/>
              <a:t>7</a:t>
            </a:fld>
            <a:endParaRPr lang="en-GB" dirty="0"/>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863138" y="6737350"/>
            <a:ext cx="609600" cy="609600"/>
          </a:xfrm>
          <a:prstGeom prst="rect">
            <a:avLst/>
          </a:prstGeom>
        </p:spPr>
      </p:pic>
      <p:pic>
        <p:nvPicPr>
          <p:cNvPr id="4" name="Picture 3"/>
          <p:cNvPicPr>
            <a:picLocks noChangeAspect="1"/>
          </p:cNvPicPr>
          <p:nvPr/>
        </p:nvPicPr>
        <p:blipFill>
          <a:blip r:embed="rId10"/>
          <a:stretch>
            <a:fillRect/>
          </a:stretch>
        </p:blipFill>
        <p:spPr>
          <a:xfrm>
            <a:off x="465953" y="2222204"/>
            <a:ext cx="9528652" cy="3939443"/>
          </a:xfrm>
          <a:prstGeom prst="rect">
            <a:avLst/>
          </a:prstGeom>
        </p:spPr>
      </p:pic>
    </p:spTree>
    <p:extLst>
      <p:ext uri="{BB962C8B-B14F-4D97-AF65-F5344CB8AC3E}">
        <p14:creationId xmlns:p14="http://schemas.microsoft.com/office/powerpoint/2010/main" val="1110178188"/>
      </p:ext>
    </p:extLst>
  </p:cSld>
  <p:clrMapOvr>
    <a:masterClrMapping/>
  </p:clrMapOvr>
  <p:transition spd="slow" advTm="6102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279730240"/>
              </p:ext>
            </p:extLst>
          </p:nvPr>
        </p:nvGraphicFramePr>
        <p:xfrm>
          <a:off x="1715" y="1753"/>
          <a:ext cx="1712" cy="1750"/>
        </p:xfrm>
        <a:graphic>
          <a:graphicData uri="http://schemas.openxmlformats.org/presentationml/2006/ole">
            <mc:AlternateContent xmlns:mc="http://schemas.openxmlformats.org/markup-compatibility/2006">
              <mc:Choice xmlns:v="urn:schemas-microsoft-com:vml" Requires="v">
                <p:oleObj spid="_x0000_s21682" name="think-cell Slide" r:id="rId7" imgW="330" imgH="330" progId="TCLayout.ActiveDocument.1">
                  <p:embed/>
                </p:oleObj>
              </mc:Choice>
              <mc:Fallback>
                <p:oleObj name="think-cell Slide" r:id="rId7" imgW="330" imgH="330" progId="TCLayout.ActiveDocument.1">
                  <p:embed/>
                  <p:pic>
                    <p:nvPicPr>
                      <p:cNvPr id="0" name=""/>
                      <p:cNvPicPr/>
                      <p:nvPr/>
                    </p:nvPicPr>
                    <p:blipFill>
                      <a:blip r:embed="rId8"/>
                      <a:stretch>
                        <a:fillRect/>
                      </a:stretch>
                    </p:blipFill>
                    <p:spPr>
                      <a:xfrm>
                        <a:off x="1715" y="1753"/>
                        <a:ext cx="1712" cy="1750"/>
                      </a:xfrm>
                      <a:prstGeom prst="rect">
                        <a:avLst/>
                      </a:prstGeom>
                    </p:spPr>
                  </p:pic>
                </p:oleObj>
              </mc:Fallback>
            </mc:AlternateContent>
          </a:graphicData>
        </a:graphic>
      </p:graphicFrame>
      <p:sp>
        <p:nvSpPr>
          <p:cNvPr id="19" name="Text Placeholder 18"/>
          <p:cNvSpPr>
            <a:spLocks noGrp="1"/>
          </p:cNvSpPr>
          <p:nvPr>
            <p:ph type="body" sz="quarter" idx="10"/>
          </p:nvPr>
        </p:nvSpPr>
        <p:spPr>
          <a:xfrm>
            <a:off x="565736" y="442710"/>
            <a:ext cx="8420609" cy="833807"/>
          </a:xfrm>
          <a:noFill/>
          <a:ln/>
        </p:spPr>
        <p:txBody>
          <a:bodyPr vert="horz" lIns="0" tIns="0" rIns="0" bIns="0" rtlCol="0" anchor="b" anchorCtr="0">
            <a:noAutofit/>
          </a:bodyPr>
          <a:lstStyle/>
          <a:p>
            <a:pPr>
              <a:spcBef>
                <a:spcPct val="0"/>
              </a:spcBef>
            </a:pPr>
            <a:r>
              <a:rPr lang="en-GB" sz="1200" b="0" i="0" dirty="0">
                <a:solidFill>
                  <a:schemeClr val="bg1">
                    <a:lumMod val="50000"/>
                  </a:schemeClr>
                </a:solidFill>
                <a:latin typeface="+mj-lt"/>
                <a:cs typeface="+mn-cs"/>
              </a:rPr>
              <a:t>Butadiene Market – Global</a:t>
            </a:r>
          </a:p>
          <a:p>
            <a:pPr>
              <a:spcBef>
                <a:spcPct val="0"/>
              </a:spcBef>
            </a:pPr>
            <a:r>
              <a:rPr lang="en-GB" sz="2800" i="0" dirty="0" smtClean="0">
                <a:latin typeface="+mj-lt"/>
                <a:ea typeface="+mj-ea"/>
                <a:cs typeface="+mj-cs"/>
              </a:rPr>
              <a:t>Global </a:t>
            </a:r>
            <a:r>
              <a:rPr lang="en-GB" sz="2800" i="0" dirty="0">
                <a:latin typeface="+mj-lt"/>
                <a:ea typeface="+mj-ea"/>
                <a:cs typeface="+mj-cs"/>
              </a:rPr>
              <a:t>butadiene demand </a:t>
            </a:r>
            <a:r>
              <a:rPr lang="en-GB" sz="2800" i="0" dirty="0" smtClean="0">
                <a:latin typeface="+mj-lt"/>
                <a:ea typeface="+mj-ea"/>
                <a:cs typeface="+mj-cs"/>
              </a:rPr>
              <a:t>growth dropped to two percent in 2019, due to low natural rubber prices and lower auto sales</a:t>
            </a:r>
            <a:endParaRPr lang="en-GB" sz="2800" i="0" dirty="0">
              <a:latin typeface="+mj-lt"/>
              <a:ea typeface="+mj-ea"/>
              <a:cs typeface="+mj-cs"/>
            </a:endParaRPr>
          </a:p>
        </p:txBody>
      </p:sp>
      <p:sp>
        <p:nvSpPr>
          <p:cNvPr id="23" name="TextBox 22"/>
          <p:cNvSpPr txBox="1"/>
          <p:nvPr/>
        </p:nvSpPr>
        <p:spPr>
          <a:xfrm>
            <a:off x="697731" y="7072666"/>
            <a:ext cx="3251127" cy="274592"/>
          </a:xfrm>
          <a:prstGeom prst="rect">
            <a:avLst/>
          </a:prstGeom>
          <a:noFill/>
        </p:spPr>
        <p:txBody>
          <a:bodyPr wrap="square" lIns="104296" tIns="52148" rIns="104296" bIns="52148" rtlCol="0">
            <a:spAutoFit/>
          </a:bodyPr>
          <a:lstStyle/>
          <a:p>
            <a:r>
              <a:rPr lang="en-GB" sz="1100" dirty="0"/>
              <a:t>Market Analytics: Olefins - 2020</a:t>
            </a:r>
          </a:p>
        </p:txBody>
      </p:sp>
      <p:sp>
        <p:nvSpPr>
          <p:cNvPr id="14" name="Content Placeholder 4"/>
          <p:cNvSpPr txBox="1">
            <a:spLocks/>
          </p:cNvSpPr>
          <p:nvPr/>
        </p:nvSpPr>
        <p:spPr>
          <a:xfrm>
            <a:off x="465952" y="1390737"/>
            <a:ext cx="3482905" cy="291476"/>
          </a:xfrm>
          <a:prstGeom prst="rect">
            <a:avLst/>
          </a:prstGeom>
        </p:spPr>
        <p:txBody>
          <a:bodyPr/>
          <a:lstStyle>
            <a:lvl1pPr marL="0" indent="0" algn="l" defTabSz="995536" rtl="0" eaLnBrk="1" latinLnBrk="0" hangingPunct="1">
              <a:spcBef>
                <a:spcPts val="1200"/>
              </a:spcBef>
              <a:buFont typeface="Arial" pitchFamily="34" charset="0"/>
              <a:buNone/>
              <a:defRPr sz="1800" b="1" kern="1200">
                <a:solidFill>
                  <a:schemeClr val="accent3"/>
                </a:solidFill>
                <a:latin typeface="+mn-lt"/>
                <a:ea typeface="+mn-ea"/>
                <a:cs typeface="Arial" pitchFamily="34" charset="0"/>
              </a:defRPr>
            </a:lvl1pPr>
            <a:lvl2pPr marL="0" indent="0" algn="l" defTabSz="995536" rtl="0" eaLnBrk="1" latinLnBrk="0" hangingPunct="1">
              <a:spcBef>
                <a:spcPts val="600"/>
              </a:spcBef>
              <a:buFont typeface="Arial" pitchFamily="34" charset="0"/>
              <a:buNone/>
              <a:defRPr sz="1800" kern="1200">
                <a:solidFill>
                  <a:schemeClr val="tx2"/>
                </a:solidFill>
                <a:latin typeface="+mn-lt"/>
                <a:ea typeface="+mn-ea"/>
                <a:cs typeface="Arial" pitchFamily="34" charset="0"/>
              </a:defRPr>
            </a:lvl2pPr>
            <a:lvl3pPr marL="180000" indent="-180000" algn="l" defTabSz="995536" rtl="0" eaLnBrk="1" latinLnBrk="0" hangingPunct="1">
              <a:spcBef>
                <a:spcPts val="600"/>
              </a:spcBef>
              <a:buClr>
                <a:schemeClr val="tx1"/>
              </a:buClr>
              <a:buFont typeface="Wingdings 2" pitchFamily="18" charset="2"/>
              <a:buChar char=""/>
              <a:defRPr sz="1800" kern="1200">
                <a:solidFill>
                  <a:schemeClr val="tx2"/>
                </a:solidFill>
                <a:latin typeface="+mn-lt"/>
                <a:ea typeface="+mn-ea"/>
                <a:cs typeface="Arial" pitchFamily="34" charset="0"/>
              </a:defRPr>
            </a:lvl3pPr>
            <a:lvl4pPr marL="3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4pPr>
            <a:lvl5pPr marL="54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5pPr>
            <a:lvl6pPr marL="72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6pPr>
            <a:lvl7pPr marL="90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7pPr>
            <a:lvl8pPr marL="108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8pPr>
            <a:lvl9pPr marL="12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9pPr>
          </a:lstStyle>
          <a:p>
            <a:pPr defTabSz="521437">
              <a:lnSpc>
                <a:spcPct val="110000"/>
              </a:lnSpc>
              <a:spcBef>
                <a:spcPts val="300"/>
              </a:spcBef>
              <a:spcAft>
                <a:spcPts val="300"/>
              </a:spcAft>
            </a:pPr>
            <a:r>
              <a:rPr lang="en-GB" sz="1600" dirty="0">
                <a:solidFill>
                  <a:schemeClr val="tx2"/>
                </a:solidFill>
                <a:cs typeface="Arial"/>
              </a:rPr>
              <a:t>Global </a:t>
            </a:r>
            <a:r>
              <a:rPr lang="en-GB" sz="1600" dirty="0" smtClean="0">
                <a:solidFill>
                  <a:schemeClr val="tx2"/>
                </a:solidFill>
                <a:cs typeface="Arial"/>
              </a:rPr>
              <a:t>Butadiene Demand        </a:t>
            </a:r>
            <a:r>
              <a:rPr lang="en-GB" sz="1600" i="1" dirty="0" smtClean="0">
                <a:solidFill>
                  <a:schemeClr val="tx2"/>
                </a:solidFill>
                <a:cs typeface="Arial"/>
              </a:rPr>
              <a:t>2019-e </a:t>
            </a:r>
            <a:r>
              <a:rPr lang="en-GB" sz="1600" i="1" dirty="0">
                <a:solidFill>
                  <a:schemeClr val="tx2"/>
                </a:solidFill>
                <a:cs typeface="Arial"/>
              </a:rPr>
              <a:t>= Approx. </a:t>
            </a:r>
            <a:r>
              <a:rPr lang="en-GB" sz="1600" i="1" dirty="0" smtClean="0">
                <a:solidFill>
                  <a:schemeClr val="tx2"/>
                </a:solidFill>
                <a:cs typeface="Arial"/>
              </a:rPr>
              <a:t>12.0 </a:t>
            </a:r>
            <a:r>
              <a:rPr lang="en-GB" sz="1600" i="1" dirty="0">
                <a:solidFill>
                  <a:schemeClr val="tx2"/>
                </a:solidFill>
                <a:cs typeface="Arial"/>
              </a:rPr>
              <a:t>million tons</a:t>
            </a:r>
          </a:p>
        </p:txBody>
      </p:sp>
      <p:sp>
        <p:nvSpPr>
          <p:cNvPr id="17" name="Content Placeholder 4"/>
          <p:cNvSpPr txBox="1">
            <a:spLocks/>
          </p:cNvSpPr>
          <p:nvPr/>
        </p:nvSpPr>
        <p:spPr>
          <a:xfrm>
            <a:off x="5160997" y="1390737"/>
            <a:ext cx="5379096" cy="291476"/>
          </a:xfrm>
          <a:prstGeom prst="rect">
            <a:avLst/>
          </a:prstGeom>
        </p:spPr>
        <p:txBody>
          <a:bodyPr/>
          <a:lstStyle>
            <a:lvl1pPr marL="0" indent="0" algn="l" defTabSz="995536" rtl="0" eaLnBrk="1" latinLnBrk="0" hangingPunct="1">
              <a:spcBef>
                <a:spcPts val="1200"/>
              </a:spcBef>
              <a:buFont typeface="Arial" pitchFamily="34" charset="0"/>
              <a:buNone/>
              <a:defRPr sz="1800" b="1" kern="1200">
                <a:solidFill>
                  <a:schemeClr val="accent3"/>
                </a:solidFill>
                <a:latin typeface="+mn-lt"/>
                <a:ea typeface="+mn-ea"/>
                <a:cs typeface="Arial" pitchFamily="34" charset="0"/>
              </a:defRPr>
            </a:lvl1pPr>
            <a:lvl2pPr marL="0" indent="0" algn="l" defTabSz="995536" rtl="0" eaLnBrk="1" latinLnBrk="0" hangingPunct="1">
              <a:spcBef>
                <a:spcPts val="600"/>
              </a:spcBef>
              <a:buFont typeface="Arial" pitchFamily="34" charset="0"/>
              <a:buNone/>
              <a:defRPr sz="1800" kern="1200">
                <a:solidFill>
                  <a:schemeClr val="tx2"/>
                </a:solidFill>
                <a:latin typeface="+mn-lt"/>
                <a:ea typeface="+mn-ea"/>
                <a:cs typeface="Arial" pitchFamily="34" charset="0"/>
              </a:defRPr>
            </a:lvl2pPr>
            <a:lvl3pPr marL="180000" indent="-180000" algn="l" defTabSz="995536" rtl="0" eaLnBrk="1" latinLnBrk="0" hangingPunct="1">
              <a:spcBef>
                <a:spcPts val="600"/>
              </a:spcBef>
              <a:buClr>
                <a:schemeClr val="tx1"/>
              </a:buClr>
              <a:buFont typeface="Wingdings 2" pitchFamily="18" charset="2"/>
              <a:buChar char=""/>
              <a:defRPr sz="1800" kern="1200">
                <a:solidFill>
                  <a:schemeClr val="tx2"/>
                </a:solidFill>
                <a:latin typeface="+mn-lt"/>
                <a:ea typeface="+mn-ea"/>
                <a:cs typeface="Arial" pitchFamily="34" charset="0"/>
              </a:defRPr>
            </a:lvl3pPr>
            <a:lvl4pPr marL="3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4pPr>
            <a:lvl5pPr marL="54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5pPr>
            <a:lvl6pPr marL="72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6pPr>
            <a:lvl7pPr marL="90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7pPr>
            <a:lvl8pPr marL="108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8pPr>
            <a:lvl9pPr marL="12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9pPr>
          </a:lstStyle>
          <a:p>
            <a:pPr defTabSz="521437">
              <a:lnSpc>
                <a:spcPct val="110000"/>
              </a:lnSpc>
              <a:spcBef>
                <a:spcPts val="300"/>
              </a:spcBef>
              <a:spcAft>
                <a:spcPts val="300"/>
              </a:spcAft>
            </a:pPr>
            <a:r>
              <a:rPr lang="en-GB" sz="1600" dirty="0">
                <a:solidFill>
                  <a:schemeClr val="tx2"/>
                </a:solidFill>
                <a:cs typeface="Arial"/>
              </a:rPr>
              <a:t>Global </a:t>
            </a:r>
            <a:r>
              <a:rPr lang="en-GB" sz="1600" dirty="0" smtClean="0">
                <a:solidFill>
                  <a:schemeClr val="tx2"/>
                </a:solidFill>
                <a:cs typeface="Arial"/>
              </a:rPr>
              <a:t>Butadiene Growth </a:t>
            </a:r>
            <a:r>
              <a:rPr lang="en-GB" sz="1600" dirty="0">
                <a:solidFill>
                  <a:schemeClr val="tx2"/>
                </a:solidFill>
                <a:cs typeface="Arial"/>
              </a:rPr>
              <a:t>by Derivative</a:t>
            </a:r>
            <a:br>
              <a:rPr lang="en-GB" sz="1600" dirty="0">
                <a:solidFill>
                  <a:schemeClr val="tx2"/>
                </a:solidFill>
                <a:cs typeface="Arial"/>
              </a:rPr>
            </a:br>
            <a:r>
              <a:rPr lang="en-GB" sz="1600" i="1" dirty="0">
                <a:solidFill>
                  <a:schemeClr val="tx2"/>
                </a:solidFill>
                <a:cs typeface="Arial"/>
              </a:rPr>
              <a:t>(percent Volume Growth)</a:t>
            </a:r>
          </a:p>
        </p:txBody>
      </p:sp>
      <p:sp>
        <p:nvSpPr>
          <p:cNvPr id="2" name="Rectangle 1"/>
          <p:cNvSpPr/>
          <p:nvPr/>
        </p:nvSpPr>
        <p:spPr>
          <a:xfrm>
            <a:off x="422869" y="6587076"/>
            <a:ext cx="9707565" cy="646331"/>
          </a:xfrm>
          <a:prstGeom prst="rect">
            <a:avLst/>
          </a:prstGeom>
        </p:spPr>
        <p:txBody>
          <a:bodyPr wrap="square">
            <a:spAutoFit/>
          </a:bodyPr>
          <a:lstStyle/>
          <a:p>
            <a:pPr algn="ctr"/>
            <a:r>
              <a:rPr lang="en-GB" sz="1800" b="1" i="1" dirty="0" smtClean="0">
                <a:solidFill>
                  <a:srgbClr val="0070CD"/>
                </a:solidFill>
                <a:latin typeface="Arial" panose="020B0604020202020204" pitchFamily="34" charset="0"/>
              </a:rPr>
              <a:t>The increasing vehicle </a:t>
            </a:r>
            <a:r>
              <a:rPr lang="en-GB" sz="1800" b="1" i="1" dirty="0" err="1" smtClean="0">
                <a:solidFill>
                  <a:srgbClr val="0070CD"/>
                </a:solidFill>
                <a:latin typeface="Arial" panose="020B0604020202020204" pitchFamily="34" charset="0"/>
              </a:rPr>
              <a:t>parc</a:t>
            </a:r>
            <a:r>
              <a:rPr lang="en-GB" sz="1800" b="1" i="1" dirty="0" smtClean="0">
                <a:solidFill>
                  <a:srgbClr val="0070CD"/>
                </a:solidFill>
                <a:latin typeface="Arial" panose="020B0604020202020204" pitchFamily="34" charset="0"/>
              </a:rPr>
              <a:t> in Asia is now translating into large-scale </a:t>
            </a:r>
            <a:br>
              <a:rPr lang="en-GB" sz="1800" b="1" i="1" dirty="0" smtClean="0">
                <a:solidFill>
                  <a:srgbClr val="0070CD"/>
                </a:solidFill>
                <a:latin typeface="Arial" panose="020B0604020202020204" pitchFamily="34" charset="0"/>
              </a:rPr>
            </a:br>
            <a:r>
              <a:rPr lang="en-GB" sz="1800" b="1" i="1" dirty="0" smtClean="0">
                <a:solidFill>
                  <a:srgbClr val="0070CD"/>
                </a:solidFill>
                <a:latin typeface="Arial" panose="020B0604020202020204" pitchFamily="34" charset="0"/>
              </a:rPr>
              <a:t>replacement tyre demand.</a:t>
            </a:r>
            <a:endParaRPr lang="en-GB" sz="1800" b="1" i="1" dirty="0">
              <a:solidFill>
                <a:srgbClr val="0070CD"/>
              </a:solidFill>
              <a:latin typeface="Arial" panose="020B0604020202020204" pitchFamily="34" charset="0"/>
            </a:endParaRPr>
          </a:p>
        </p:txBody>
      </p:sp>
      <p:sp>
        <p:nvSpPr>
          <p:cNvPr id="4" name="Slide Number Placeholder 3"/>
          <p:cNvSpPr>
            <a:spLocks noGrp="1"/>
          </p:cNvSpPr>
          <p:nvPr>
            <p:ph type="sldNum" sz="quarter" idx="15"/>
          </p:nvPr>
        </p:nvSpPr>
        <p:spPr/>
        <p:txBody>
          <a:bodyPr/>
          <a:lstStyle/>
          <a:p>
            <a:fld id="{9BD6FA6A-A86D-4D06-AFF9-1E656D8048A1}" type="slidenum">
              <a:rPr lang="en-GB" smtClean="0"/>
              <a:pPr/>
              <a:t>8</a:t>
            </a:fld>
            <a:endParaRPr lang="en-GB" dirty="0"/>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863138" y="6737350"/>
            <a:ext cx="609600" cy="609600"/>
          </a:xfrm>
          <a:prstGeom prst="rect">
            <a:avLst/>
          </a:prstGeom>
        </p:spPr>
      </p:pic>
      <p:pic>
        <p:nvPicPr>
          <p:cNvPr id="5" name="Picture 4"/>
          <p:cNvPicPr>
            <a:picLocks noChangeAspect="1"/>
          </p:cNvPicPr>
          <p:nvPr/>
        </p:nvPicPr>
        <p:blipFill>
          <a:blip r:embed="rId10"/>
          <a:stretch>
            <a:fillRect/>
          </a:stretch>
        </p:blipFill>
        <p:spPr>
          <a:xfrm>
            <a:off x="444340" y="2167802"/>
            <a:ext cx="9686094" cy="4204348"/>
          </a:xfrm>
          <a:prstGeom prst="rect">
            <a:avLst/>
          </a:prstGeom>
        </p:spPr>
      </p:pic>
    </p:spTree>
    <p:extLst>
      <p:ext uri="{BB962C8B-B14F-4D97-AF65-F5344CB8AC3E}">
        <p14:creationId xmlns:p14="http://schemas.microsoft.com/office/powerpoint/2010/main" val="17576124"/>
      </p:ext>
    </p:extLst>
  </p:cSld>
  <p:clrMapOvr>
    <a:masterClrMapping/>
  </p:clrMapOvr>
  <p:transition spd="slow" advTm="15490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tf586mX4QEizdWyR1yZWl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015 Screenshow">
  <a:themeElements>
    <a:clrScheme name="Nexant_PP">
      <a:dk1>
        <a:srgbClr val="464749"/>
      </a:dk1>
      <a:lt1>
        <a:sysClr val="window" lastClr="FFFFFF"/>
      </a:lt1>
      <a:dk2>
        <a:srgbClr val="0070CD"/>
      </a:dk2>
      <a:lt2>
        <a:srgbClr val="C7C9CB"/>
      </a:lt2>
      <a:accent1>
        <a:srgbClr val="0070CD"/>
      </a:accent1>
      <a:accent2>
        <a:srgbClr val="77BC1F"/>
      </a:accent2>
      <a:accent3>
        <a:srgbClr val="FB9E4C"/>
      </a:accent3>
      <a:accent4>
        <a:srgbClr val="5A5B5E"/>
      </a:accent4>
      <a:accent5>
        <a:srgbClr val="818386"/>
      </a:accent5>
      <a:accent6>
        <a:srgbClr val="FB9E4C"/>
      </a:accent6>
      <a:hlink>
        <a:srgbClr val="77BC1F"/>
      </a:hlink>
      <a:folHlink>
        <a:srgbClr val="77BC1F"/>
      </a:folHlink>
    </a:clrScheme>
    <a:fontScheme name="~Nexa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bodyPr vert="horz" wrap="none" lIns="0" tIns="52144" rIns="104287" bIns="52144" rtlCol="0" anchor="b">
        <a:noAutofit/>
      </a:bodyPr>
      <a:lstStyle>
        <a:defPPr algn="ctr">
          <a:defRPr sz="2800" b="1" i="1" dirty="0" err="1" smtClean="0">
            <a:solidFill>
              <a:schemeClr val="tx2"/>
            </a:solidFill>
            <a:latin typeface="+mj-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36485</TotalTime>
  <Words>1064</Words>
  <Application>Microsoft Office PowerPoint</Application>
  <PresentationFormat>Custom</PresentationFormat>
  <Paragraphs>143</Paragraphs>
  <Slides>12</Slides>
  <Notes>9</Notes>
  <HiddenSlides>0</HiddenSlides>
  <MMClips>12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0" baseType="lpstr">
      <vt:lpstr>ＭＳ Ｐゴシック</vt:lpstr>
      <vt:lpstr>Arial</vt:lpstr>
      <vt:lpstr>Arial Narrow</vt:lpstr>
      <vt:lpstr>Calibri</vt:lpstr>
      <vt:lpstr>Lucida Grande</vt:lpstr>
      <vt:lpstr>Wingdings</vt:lpstr>
      <vt:lpstr>2015 Screenshow</vt:lpstr>
      <vt:lpstr>think-cell Slide</vt:lpstr>
      <vt:lpstr>Market Analytics: Olefins – 2020  Abstract Please view in Slide Show</vt:lpstr>
      <vt:lpstr>Analysis and forecast of supply and demand in the global olefins market </vt:lpstr>
      <vt:lpstr>Markets and prices are inherently linked. Economic growth  shapes markets via consumption.  Crude oil drives costs </vt:lpstr>
      <vt:lpstr>Global economic growth dropped to 2.5 percent in 2019, but is expected to contract by 4.2 percent in 2020</vt:lpstr>
      <vt:lpstr>Global olefins markets were already sliding into crisis in late 2019, before the world had even heard of coronavirus</vt:lpstr>
      <vt:lpstr>Ethylene Markets – Global China’s capacity addition alone over 2020-2024 is greater than global addition over 2016-2019</vt:lpstr>
      <vt:lpstr>PowerPoint Presentation</vt:lpstr>
      <vt:lpstr>PowerPoint Presentation</vt:lpstr>
      <vt:lpstr>PowerPoint Presentation</vt:lpstr>
      <vt:lpstr>PowerPoint Presentation</vt:lpstr>
      <vt:lpstr>Subscriptions and Reports are delivered via three established programs – publishing over 100 reports per year</vt:lpstr>
      <vt:lpstr>PowerPoint Presentation</vt:lpstr>
    </vt:vector>
  </TitlesOfParts>
  <Company>Nexant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Profitability and Price Forecast Methodology</dc:title>
  <dc:creator>Jones, Linda</dc:creator>
  <cp:lastModifiedBy>Ibbotson, Anna</cp:lastModifiedBy>
  <cp:revision>699</cp:revision>
  <cp:lastPrinted>2019-04-23T07:27:45Z</cp:lastPrinted>
  <dcterms:created xsi:type="dcterms:W3CDTF">2016-03-11T13:24:59Z</dcterms:created>
  <dcterms:modified xsi:type="dcterms:W3CDTF">2020-06-23T15:47:51Z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1.01</vt:lpwstr>
  </property>
  <property fmtid="{D5CDD505-2E9C-101B-9397-08002B2CF9AE}" pid="3" name="Date">
    <vt:lpwstr>8 May 2015</vt:lpwstr>
  </property>
</Properties>
</file>